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3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4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5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6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7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8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9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ags/tag10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ags/tag11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87" r:id="rId2"/>
    <p:sldId id="333" r:id="rId3"/>
    <p:sldId id="259" r:id="rId4"/>
    <p:sldId id="288" r:id="rId5"/>
    <p:sldId id="289" r:id="rId6"/>
    <p:sldId id="285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313" r:id="rId31"/>
    <p:sldId id="314" r:id="rId32"/>
    <p:sldId id="315" r:id="rId33"/>
    <p:sldId id="316" r:id="rId34"/>
    <p:sldId id="317" r:id="rId35"/>
    <p:sldId id="318" r:id="rId36"/>
    <p:sldId id="319" r:id="rId37"/>
    <p:sldId id="320" r:id="rId38"/>
    <p:sldId id="321" r:id="rId39"/>
    <p:sldId id="322" r:id="rId40"/>
    <p:sldId id="324" r:id="rId41"/>
    <p:sldId id="323" r:id="rId42"/>
    <p:sldId id="325" r:id="rId43"/>
    <p:sldId id="326" r:id="rId44"/>
    <p:sldId id="327" r:id="rId45"/>
    <p:sldId id="328" r:id="rId46"/>
    <p:sldId id="329" r:id="rId47"/>
    <p:sldId id="330" r:id="rId48"/>
    <p:sldId id="331" r:id="rId49"/>
    <p:sldId id="332" r:id="rId50"/>
    <p:sldId id="286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0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37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汝德 杨" initials="汝德" lastIdx="1" clrIdx="0">
    <p:extLst>
      <p:ext uri="{19B8F6BF-5375-455C-9EA6-DF929625EA0E}">
        <p15:presenceInfo xmlns:p15="http://schemas.microsoft.com/office/powerpoint/2012/main" userId="f76269213a5f429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300"/>
    <a:srgbClr val="404040"/>
    <a:srgbClr val="0070C0"/>
    <a:srgbClr val="A0D3D6"/>
    <a:srgbClr val="92D050"/>
    <a:srgbClr val="FFC000"/>
    <a:srgbClr val="FFD966"/>
    <a:srgbClr val="DEEBF7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1" d="100"/>
          <a:sy n="61" d="100"/>
        </p:scale>
        <p:origin x="672" y="28"/>
      </p:cViewPr>
      <p:guideLst>
        <p:guide orient="horz" pos="3906"/>
        <p:guide pos="3840"/>
        <p:guide pos="325"/>
        <p:guide pos="737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7" Type="http://schemas.openxmlformats.org/officeDocument/2006/relationships/image" Target="../media/image58.wmf"/><Relationship Id="rId2" Type="http://schemas.openxmlformats.org/officeDocument/2006/relationships/image" Target="../media/image53.wmf"/><Relationship Id="rId1" Type="http://schemas.openxmlformats.org/officeDocument/2006/relationships/image" Target="../media/image52.wmf"/><Relationship Id="rId6" Type="http://schemas.openxmlformats.org/officeDocument/2006/relationships/image" Target="../media/image57.wmf"/><Relationship Id="rId5" Type="http://schemas.openxmlformats.org/officeDocument/2006/relationships/image" Target="../media/image56.wmf"/><Relationship Id="rId4" Type="http://schemas.openxmlformats.org/officeDocument/2006/relationships/image" Target="../media/image55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Relationship Id="rId4" Type="http://schemas.openxmlformats.org/officeDocument/2006/relationships/image" Target="../media/image66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image" Target="../media/image65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Relationship Id="rId5" Type="http://schemas.openxmlformats.org/officeDocument/2006/relationships/image" Target="../media/image72.wmf"/><Relationship Id="rId4" Type="http://schemas.openxmlformats.org/officeDocument/2006/relationships/image" Target="../media/image7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4" Type="http://schemas.openxmlformats.org/officeDocument/2006/relationships/image" Target="../media/image14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image" Target="../media/image73.wmf"/><Relationship Id="rId6" Type="http://schemas.openxmlformats.org/officeDocument/2006/relationships/image" Target="../media/image78.wmf"/><Relationship Id="rId5" Type="http://schemas.openxmlformats.org/officeDocument/2006/relationships/image" Target="../media/image77.wmf"/><Relationship Id="rId4" Type="http://schemas.openxmlformats.org/officeDocument/2006/relationships/image" Target="../media/image76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image" Target="../media/image99.wmf"/><Relationship Id="rId1" Type="http://schemas.openxmlformats.org/officeDocument/2006/relationships/image" Target="../media/image98.wmf"/><Relationship Id="rId4" Type="http://schemas.openxmlformats.org/officeDocument/2006/relationships/image" Target="../media/image101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image" Target="../media/image105.wmf"/><Relationship Id="rId7" Type="http://schemas.openxmlformats.org/officeDocument/2006/relationships/image" Target="../media/image109.wmf"/><Relationship Id="rId2" Type="http://schemas.openxmlformats.org/officeDocument/2006/relationships/image" Target="../media/image104.wmf"/><Relationship Id="rId1" Type="http://schemas.openxmlformats.org/officeDocument/2006/relationships/image" Target="../media/image103.wmf"/><Relationship Id="rId6" Type="http://schemas.openxmlformats.org/officeDocument/2006/relationships/image" Target="../media/image108.wmf"/><Relationship Id="rId5" Type="http://schemas.openxmlformats.org/officeDocument/2006/relationships/image" Target="../media/image107.wmf"/><Relationship Id="rId10" Type="http://schemas.openxmlformats.org/officeDocument/2006/relationships/image" Target="../media/image112.wmf"/><Relationship Id="rId4" Type="http://schemas.openxmlformats.org/officeDocument/2006/relationships/image" Target="../media/image106.wmf"/><Relationship Id="rId9" Type="http://schemas.openxmlformats.org/officeDocument/2006/relationships/image" Target="../media/image111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114.wmf"/><Relationship Id="rId1" Type="http://schemas.openxmlformats.org/officeDocument/2006/relationships/image" Target="../media/image113.wmf"/><Relationship Id="rId4" Type="http://schemas.openxmlformats.org/officeDocument/2006/relationships/image" Target="../media/image116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wmf"/><Relationship Id="rId2" Type="http://schemas.openxmlformats.org/officeDocument/2006/relationships/image" Target="../media/image119.wmf"/><Relationship Id="rId1" Type="http://schemas.openxmlformats.org/officeDocument/2006/relationships/image" Target="../media/image118.wmf"/><Relationship Id="rId6" Type="http://schemas.openxmlformats.org/officeDocument/2006/relationships/image" Target="../media/image123.wmf"/><Relationship Id="rId5" Type="http://schemas.openxmlformats.org/officeDocument/2006/relationships/image" Target="../media/image122.wmf"/><Relationship Id="rId4" Type="http://schemas.openxmlformats.org/officeDocument/2006/relationships/image" Target="../media/image121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image" Target="../media/image125.emf"/><Relationship Id="rId1" Type="http://schemas.openxmlformats.org/officeDocument/2006/relationships/image" Target="../media/image124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wmf"/><Relationship Id="rId2" Type="http://schemas.openxmlformats.org/officeDocument/2006/relationships/image" Target="../media/image128.wmf"/><Relationship Id="rId1" Type="http://schemas.openxmlformats.org/officeDocument/2006/relationships/image" Target="../media/image127.wmf"/><Relationship Id="rId4" Type="http://schemas.openxmlformats.org/officeDocument/2006/relationships/image" Target="../media/image13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4" Type="http://schemas.openxmlformats.org/officeDocument/2006/relationships/image" Target="../media/image2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4" Type="http://schemas.openxmlformats.org/officeDocument/2006/relationships/image" Target="../media/image2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7" Type="http://schemas.openxmlformats.org/officeDocument/2006/relationships/image" Target="../media/image35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6" Type="http://schemas.openxmlformats.org/officeDocument/2006/relationships/image" Target="../media/image34.wmf"/><Relationship Id="rId5" Type="http://schemas.openxmlformats.org/officeDocument/2006/relationships/image" Target="../media/image33.wmf"/><Relationship Id="rId4" Type="http://schemas.openxmlformats.org/officeDocument/2006/relationships/image" Target="../media/image3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Relationship Id="rId4" Type="http://schemas.openxmlformats.org/officeDocument/2006/relationships/image" Target="../media/image39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BCF9A-DE6F-41A9-A801-E893C85EFC23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1E83CC-0F00-4877-AF8F-88A572890E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934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7170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944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719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6155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7350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598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9409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3151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61597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900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428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95763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8388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0645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161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1774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3143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4016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65238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3434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8714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05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5079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8773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9823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58992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8607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940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2194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0145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3804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16258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1080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7581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4519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8522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546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708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344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4714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5407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023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962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388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761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078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2513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5B2A90-8126-470E-840C-EA1E7407E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C26B435-677E-4ED7-B695-852032B940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EDDE7C-AF8F-405E-869D-DB826E0FF4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E08FFE-D4AF-4A74-84E0-47F66CDD147E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E81DBF-AF70-4D5A-A645-F0D6FE536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855B69-A5F5-4B37-9697-66C6AE4CD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37FF27-5A54-4807-9285-FE0389191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010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D2F8A7-D952-4874-B335-B1058490A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0BF6C68-8B83-4097-8659-F5C0CC5DEA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13A661-6C91-4BD4-BD14-572C74CAD2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E08FFE-D4AF-4A74-84E0-47F66CDD147E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CF2864-C6CC-4308-8CA6-9E256E120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C51C0C-029C-46E5-B358-F8AC0A5ED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37FF27-5A54-4807-9285-FE0389191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934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3AFC707-E795-4B31-8DA8-B914AFBBA4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6513C25-9033-4825-B304-2D9CCD29A2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664125-1AED-433F-9BB0-1179CD6003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E08FFE-D4AF-4A74-84E0-47F66CDD147E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6C701A-5CF6-4B2B-906F-0DDCB31CE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B669A1-84AE-4277-9930-04C98D281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37FF27-5A54-4807-9285-FE0389191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463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D768D1-CCF2-4A9A-9AF3-D1F87035C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9DCA4E-4B97-49AC-98B0-BB97C751F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060D4E-FF15-4919-AA14-E148C12D42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E08FFE-D4AF-4A74-84E0-47F66CDD147E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9A3409-46D6-4747-A0B6-8C068A0F5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9AACF5-DB04-4C73-ADF4-BA7226E92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37FF27-5A54-4807-9285-FE0389191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447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917C90-1860-421E-91F8-38A7DB408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80138E-7D67-4D54-B571-FB6CFBB78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526C30-8A0E-457A-8FE9-B96457E9CB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E08FFE-D4AF-4A74-84E0-47F66CDD147E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7D8752-F276-4EE7-8551-26D5788E5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2379FC-733F-4CC4-9D45-4B8D6231A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37FF27-5A54-4807-9285-FE0389191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078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5BD32A-FA49-4B43-96F1-7EB7DEE78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5FDD89-3DFC-4479-BCB0-0673F6534D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F89130B-B56B-407F-B8F1-353EC00E0E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376916E-52A5-4633-87E9-09038BCF47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E08FFE-D4AF-4A74-84E0-47F66CDD147E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C2C6CF1-14D0-4DBF-AAE5-E1641BE5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F236A3-237B-451E-A8CA-A6ED1BDBB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37FF27-5A54-4807-9285-FE0389191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72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8122BB-B2BB-4C0B-ADDD-4184C16C9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7E735E-B09B-4342-B22E-ABE559CB02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9D18B39-30CC-4FAB-942A-3016AC714C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C15CEA2-E0EA-4B56-B6CA-037C42C803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F6ED304-5054-48D0-87D9-5034C3690D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CF14366-47DF-4D58-9204-40DF885EB1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E08FFE-D4AF-4A74-84E0-47F66CDD147E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D3E7371-72CD-4DC7-9E82-67CBC71A4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D93C9EF-3831-4ED3-A51D-4DB7F5CA1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37FF27-5A54-4807-9285-FE0389191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633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86CE77-32A7-4F23-BFE2-1A0BE8C14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70AD6AA-7320-42DF-863F-FB5117E400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E08FFE-D4AF-4A74-84E0-47F66CDD147E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5F9B5D2-7A00-4BC6-AF95-2ECCA95DC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FE48B09-FDA6-4EAD-9BF2-1C9293568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37FF27-5A54-4807-9285-FE0389191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435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AC83F17-ED1E-4F3E-9296-D7D827639F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E08FFE-D4AF-4A74-84E0-47F66CDD147E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66BFEB4-591F-497F-BCC9-E73B21D31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C1C891-2309-4980-B37E-836E51BCE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37FF27-5A54-4807-9285-FE0389191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183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2E9292-4E02-499A-8D20-FCB5B564A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595530-8EC9-41B6-B655-B494EA1A3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DA43880-1C19-47FC-A003-960A851C9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FC97C11-F698-4D81-8C06-AE89F066ED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E08FFE-D4AF-4A74-84E0-47F66CDD147E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DE0AD5-4AFF-4E38-9255-F9749CAB1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0BE394-5E51-43CB-9774-A2489D86D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37FF27-5A54-4807-9285-FE0389191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480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FDD571-4361-46E7-9A90-737FB03DA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099C899-98C9-4074-9BCE-6A9D8A6AAD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CB8D083-3E17-406F-B39B-F998F30238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CDF0243-89B1-4844-9D21-250C1C1771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E08FFE-D4AF-4A74-84E0-47F66CDD147E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44E74DE-38AC-4E45-9F71-2E2FA2197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ED0D973-B22D-4E20-A94D-3E560AE06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37FF27-5A54-4807-9285-FE0389191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316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E465ADC5-9EA3-48E2-9318-9AA2F09477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lt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1834893-CAEC-45D3-9894-14320413C268}"/>
              </a:ext>
            </a:extLst>
          </p:cNvPr>
          <p:cNvGrpSpPr/>
          <p:nvPr userDrawn="1"/>
        </p:nvGrpSpPr>
        <p:grpSpPr>
          <a:xfrm>
            <a:off x="108859" y="0"/>
            <a:ext cx="4794532" cy="895808"/>
            <a:chOff x="-8909" y="-43544"/>
            <a:chExt cx="4665555" cy="8958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6C10C55-2CF8-4362-81CB-662BA8E6A1EC}"/>
                </a:ext>
              </a:extLst>
            </p:cNvPr>
            <p:cNvSpPr/>
            <p:nvPr userDrawn="1"/>
          </p:nvSpPr>
          <p:spPr>
            <a:xfrm>
              <a:off x="1798013" y="-43544"/>
              <a:ext cx="2858633" cy="895808"/>
            </a:xfrm>
            <a:custGeom>
              <a:avLst/>
              <a:gdLst>
                <a:gd name="connsiteX0" fmla="*/ 0 w 2796721"/>
                <a:gd name="connsiteY0" fmla="*/ 0 h 854980"/>
                <a:gd name="connsiteX1" fmla="*/ 2796721 w 2796721"/>
                <a:gd name="connsiteY1" fmla="*/ 0 h 854980"/>
                <a:gd name="connsiteX2" fmla="*/ 2750990 w 2796721"/>
                <a:gd name="connsiteY2" fmla="*/ 82341 h 854980"/>
                <a:gd name="connsiteX3" fmla="*/ 1727107 w 2796721"/>
                <a:gd name="connsiteY3" fmla="*/ 832792 h 854980"/>
                <a:gd name="connsiteX4" fmla="*/ 1594205 w 2796721"/>
                <a:gd name="connsiteY4" fmla="*/ 854980 h 854980"/>
                <a:gd name="connsiteX5" fmla="*/ 1202515 w 2796721"/>
                <a:gd name="connsiteY5" fmla="*/ 854980 h 854980"/>
                <a:gd name="connsiteX6" fmla="*/ 1069613 w 2796721"/>
                <a:gd name="connsiteY6" fmla="*/ 832792 h 854980"/>
                <a:gd name="connsiteX7" fmla="*/ 45730 w 2796721"/>
                <a:gd name="connsiteY7" fmla="*/ 82341 h 854980"/>
                <a:gd name="connsiteX8" fmla="*/ 0 w 2796721"/>
                <a:gd name="connsiteY8" fmla="*/ 0 h 854980"/>
                <a:gd name="connsiteX0" fmla="*/ 0 w 2858633"/>
                <a:gd name="connsiteY0" fmla="*/ 0 h 857362"/>
                <a:gd name="connsiteX1" fmla="*/ 2858633 w 2858633"/>
                <a:gd name="connsiteY1" fmla="*/ 2382 h 857362"/>
                <a:gd name="connsiteX2" fmla="*/ 2812902 w 2858633"/>
                <a:gd name="connsiteY2" fmla="*/ 84723 h 857362"/>
                <a:gd name="connsiteX3" fmla="*/ 1789019 w 2858633"/>
                <a:gd name="connsiteY3" fmla="*/ 835174 h 857362"/>
                <a:gd name="connsiteX4" fmla="*/ 1656117 w 2858633"/>
                <a:gd name="connsiteY4" fmla="*/ 857362 h 857362"/>
                <a:gd name="connsiteX5" fmla="*/ 1264427 w 2858633"/>
                <a:gd name="connsiteY5" fmla="*/ 857362 h 857362"/>
                <a:gd name="connsiteX6" fmla="*/ 1131525 w 2858633"/>
                <a:gd name="connsiteY6" fmla="*/ 835174 h 857362"/>
                <a:gd name="connsiteX7" fmla="*/ 107642 w 2858633"/>
                <a:gd name="connsiteY7" fmla="*/ 84723 h 857362"/>
                <a:gd name="connsiteX8" fmla="*/ 0 w 2858633"/>
                <a:gd name="connsiteY8" fmla="*/ 0 h 857362"/>
                <a:gd name="connsiteX0" fmla="*/ 0 w 2858633"/>
                <a:gd name="connsiteY0" fmla="*/ 0 h 857362"/>
                <a:gd name="connsiteX1" fmla="*/ 2858633 w 2858633"/>
                <a:gd name="connsiteY1" fmla="*/ 2382 h 857362"/>
                <a:gd name="connsiteX2" fmla="*/ 2812902 w 2858633"/>
                <a:gd name="connsiteY2" fmla="*/ 84723 h 857362"/>
                <a:gd name="connsiteX3" fmla="*/ 1789019 w 2858633"/>
                <a:gd name="connsiteY3" fmla="*/ 835174 h 857362"/>
                <a:gd name="connsiteX4" fmla="*/ 1656117 w 2858633"/>
                <a:gd name="connsiteY4" fmla="*/ 857362 h 857362"/>
                <a:gd name="connsiteX5" fmla="*/ 1264427 w 2858633"/>
                <a:gd name="connsiteY5" fmla="*/ 857362 h 857362"/>
                <a:gd name="connsiteX6" fmla="*/ 1131525 w 2858633"/>
                <a:gd name="connsiteY6" fmla="*/ 835174 h 857362"/>
                <a:gd name="connsiteX7" fmla="*/ 71924 w 2858633"/>
                <a:gd name="connsiteY7" fmla="*/ 106155 h 857362"/>
                <a:gd name="connsiteX8" fmla="*/ 0 w 2858633"/>
                <a:gd name="connsiteY8" fmla="*/ 0 h 857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8633" h="857362">
                  <a:moveTo>
                    <a:pt x="0" y="0"/>
                  </a:moveTo>
                  <a:lnTo>
                    <a:pt x="2858633" y="2382"/>
                  </a:lnTo>
                  <a:lnTo>
                    <a:pt x="2812902" y="84723"/>
                  </a:lnTo>
                  <a:cubicBezTo>
                    <a:pt x="2578389" y="464435"/>
                    <a:pt x="2213772" y="740098"/>
                    <a:pt x="1789019" y="835174"/>
                  </a:cubicBezTo>
                  <a:lnTo>
                    <a:pt x="1656117" y="857362"/>
                  </a:lnTo>
                  <a:lnTo>
                    <a:pt x="1264427" y="857362"/>
                  </a:lnTo>
                  <a:lnTo>
                    <a:pt x="1131525" y="835174"/>
                  </a:lnTo>
                  <a:cubicBezTo>
                    <a:pt x="706772" y="740098"/>
                    <a:pt x="306437" y="485867"/>
                    <a:pt x="71924" y="106155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0408612B-D4AA-4917-8BC9-241078FADD3C}"/>
                </a:ext>
              </a:extLst>
            </p:cNvPr>
            <p:cNvSpPr/>
            <p:nvPr userDrawn="1"/>
          </p:nvSpPr>
          <p:spPr>
            <a:xfrm>
              <a:off x="-8909" y="-2716"/>
              <a:ext cx="3242114" cy="854980"/>
            </a:xfrm>
            <a:custGeom>
              <a:avLst/>
              <a:gdLst>
                <a:gd name="connsiteX0" fmla="*/ 0 w 2779249"/>
                <a:gd name="connsiteY0" fmla="*/ 0 h 854980"/>
                <a:gd name="connsiteX1" fmla="*/ 1576734 w 2779249"/>
                <a:gd name="connsiteY1" fmla="*/ 0 h 854980"/>
                <a:gd name="connsiteX2" fmla="*/ 1622464 w 2779249"/>
                <a:gd name="connsiteY2" fmla="*/ 82341 h 854980"/>
                <a:gd name="connsiteX3" fmla="*/ 2646347 w 2779249"/>
                <a:gd name="connsiteY3" fmla="*/ 832792 h 854980"/>
                <a:gd name="connsiteX4" fmla="*/ 2779249 w 2779249"/>
                <a:gd name="connsiteY4" fmla="*/ 854980 h 854980"/>
                <a:gd name="connsiteX5" fmla="*/ 0 w 2779249"/>
                <a:gd name="connsiteY5" fmla="*/ 854980 h 854980"/>
                <a:gd name="connsiteX6" fmla="*/ 0 w 2779249"/>
                <a:gd name="connsiteY6" fmla="*/ 0 h 85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79249" h="854980">
                  <a:moveTo>
                    <a:pt x="0" y="0"/>
                  </a:moveTo>
                  <a:lnTo>
                    <a:pt x="1576734" y="0"/>
                  </a:lnTo>
                  <a:lnTo>
                    <a:pt x="1622464" y="82341"/>
                  </a:lnTo>
                  <a:cubicBezTo>
                    <a:pt x="1856977" y="462053"/>
                    <a:pt x="2221594" y="737716"/>
                    <a:pt x="2646347" y="832792"/>
                  </a:cubicBezTo>
                  <a:lnTo>
                    <a:pt x="2779249" y="854980"/>
                  </a:lnTo>
                  <a:lnTo>
                    <a:pt x="0" y="85498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AB348B8-C937-49F7-BFF9-081F88978FC3}"/>
              </a:ext>
            </a:extLst>
          </p:cNvPr>
          <p:cNvGrpSpPr/>
          <p:nvPr userDrawn="1"/>
        </p:nvGrpSpPr>
        <p:grpSpPr>
          <a:xfrm>
            <a:off x="1" y="-5098"/>
            <a:ext cx="4794532" cy="908162"/>
            <a:chOff x="-8909" y="-55898"/>
            <a:chExt cx="4665555" cy="908162"/>
          </a:xfrm>
          <a:solidFill>
            <a:srgbClr val="FFC300"/>
          </a:solidFill>
        </p:grpSpPr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10C007CE-8D50-4B01-80FA-E47F304ECF92}"/>
                </a:ext>
              </a:extLst>
            </p:cNvPr>
            <p:cNvSpPr/>
            <p:nvPr userDrawn="1"/>
          </p:nvSpPr>
          <p:spPr>
            <a:xfrm>
              <a:off x="1798013" y="-55898"/>
              <a:ext cx="2858633" cy="908162"/>
            </a:xfrm>
            <a:custGeom>
              <a:avLst/>
              <a:gdLst>
                <a:gd name="connsiteX0" fmla="*/ 0 w 2796721"/>
                <a:gd name="connsiteY0" fmla="*/ 0 h 854980"/>
                <a:gd name="connsiteX1" fmla="*/ 2796721 w 2796721"/>
                <a:gd name="connsiteY1" fmla="*/ 0 h 854980"/>
                <a:gd name="connsiteX2" fmla="*/ 2750990 w 2796721"/>
                <a:gd name="connsiteY2" fmla="*/ 82341 h 854980"/>
                <a:gd name="connsiteX3" fmla="*/ 1727107 w 2796721"/>
                <a:gd name="connsiteY3" fmla="*/ 832792 h 854980"/>
                <a:gd name="connsiteX4" fmla="*/ 1594205 w 2796721"/>
                <a:gd name="connsiteY4" fmla="*/ 854980 h 854980"/>
                <a:gd name="connsiteX5" fmla="*/ 1202515 w 2796721"/>
                <a:gd name="connsiteY5" fmla="*/ 854980 h 854980"/>
                <a:gd name="connsiteX6" fmla="*/ 1069613 w 2796721"/>
                <a:gd name="connsiteY6" fmla="*/ 832792 h 854980"/>
                <a:gd name="connsiteX7" fmla="*/ 45730 w 2796721"/>
                <a:gd name="connsiteY7" fmla="*/ 82341 h 854980"/>
                <a:gd name="connsiteX8" fmla="*/ 0 w 2796721"/>
                <a:gd name="connsiteY8" fmla="*/ 0 h 854980"/>
                <a:gd name="connsiteX0" fmla="*/ 0 w 2858633"/>
                <a:gd name="connsiteY0" fmla="*/ 0 h 857362"/>
                <a:gd name="connsiteX1" fmla="*/ 2858633 w 2858633"/>
                <a:gd name="connsiteY1" fmla="*/ 2382 h 857362"/>
                <a:gd name="connsiteX2" fmla="*/ 2812902 w 2858633"/>
                <a:gd name="connsiteY2" fmla="*/ 84723 h 857362"/>
                <a:gd name="connsiteX3" fmla="*/ 1789019 w 2858633"/>
                <a:gd name="connsiteY3" fmla="*/ 835174 h 857362"/>
                <a:gd name="connsiteX4" fmla="*/ 1656117 w 2858633"/>
                <a:gd name="connsiteY4" fmla="*/ 857362 h 857362"/>
                <a:gd name="connsiteX5" fmla="*/ 1264427 w 2858633"/>
                <a:gd name="connsiteY5" fmla="*/ 857362 h 857362"/>
                <a:gd name="connsiteX6" fmla="*/ 1131525 w 2858633"/>
                <a:gd name="connsiteY6" fmla="*/ 835174 h 857362"/>
                <a:gd name="connsiteX7" fmla="*/ 107642 w 2858633"/>
                <a:gd name="connsiteY7" fmla="*/ 84723 h 857362"/>
                <a:gd name="connsiteX8" fmla="*/ 0 w 2858633"/>
                <a:gd name="connsiteY8" fmla="*/ 0 h 857362"/>
                <a:gd name="connsiteX0" fmla="*/ 0 w 2858633"/>
                <a:gd name="connsiteY0" fmla="*/ 0 h 857362"/>
                <a:gd name="connsiteX1" fmla="*/ 2858633 w 2858633"/>
                <a:gd name="connsiteY1" fmla="*/ 2382 h 857362"/>
                <a:gd name="connsiteX2" fmla="*/ 2812902 w 2858633"/>
                <a:gd name="connsiteY2" fmla="*/ 84723 h 857362"/>
                <a:gd name="connsiteX3" fmla="*/ 1789019 w 2858633"/>
                <a:gd name="connsiteY3" fmla="*/ 835174 h 857362"/>
                <a:gd name="connsiteX4" fmla="*/ 1656117 w 2858633"/>
                <a:gd name="connsiteY4" fmla="*/ 857362 h 857362"/>
                <a:gd name="connsiteX5" fmla="*/ 1264427 w 2858633"/>
                <a:gd name="connsiteY5" fmla="*/ 857362 h 857362"/>
                <a:gd name="connsiteX6" fmla="*/ 1131525 w 2858633"/>
                <a:gd name="connsiteY6" fmla="*/ 835174 h 857362"/>
                <a:gd name="connsiteX7" fmla="*/ 71924 w 2858633"/>
                <a:gd name="connsiteY7" fmla="*/ 106155 h 857362"/>
                <a:gd name="connsiteX8" fmla="*/ 0 w 2858633"/>
                <a:gd name="connsiteY8" fmla="*/ 0 h 857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8633" h="857362">
                  <a:moveTo>
                    <a:pt x="0" y="0"/>
                  </a:moveTo>
                  <a:lnTo>
                    <a:pt x="2858633" y="2382"/>
                  </a:lnTo>
                  <a:lnTo>
                    <a:pt x="2812902" y="84723"/>
                  </a:lnTo>
                  <a:cubicBezTo>
                    <a:pt x="2578389" y="464435"/>
                    <a:pt x="2213772" y="740098"/>
                    <a:pt x="1789019" y="835174"/>
                  </a:cubicBezTo>
                  <a:lnTo>
                    <a:pt x="1656117" y="857362"/>
                  </a:lnTo>
                  <a:lnTo>
                    <a:pt x="1264427" y="857362"/>
                  </a:lnTo>
                  <a:lnTo>
                    <a:pt x="1131525" y="835174"/>
                  </a:lnTo>
                  <a:cubicBezTo>
                    <a:pt x="706772" y="740098"/>
                    <a:pt x="306437" y="485867"/>
                    <a:pt x="71924" y="106155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78175FB2-83AC-486A-8D33-03C2E4F76ACE}"/>
                </a:ext>
              </a:extLst>
            </p:cNvPr>
            <p:cNvSpPr/>
            <p:nvPr userDrawn="1"/>
          </p:nvSpPr>
          <p:spPr>
            <a:xfrm>
              <a:off x="-8909" y="-2716"/>
              <a:ext cx="3242114" cy="854980"/>
            </a:xfrm>
            <a:custGeom>
              <a:avLst/>
              <a:gdLst>
                <a:gd name="connsiteX0" fmla="*/ 0 w 2779249"/>
                <a:gd name="connsiteY0" fmla="*/ 0 h 854980"/>
                <a:gd name="connsiteX1" fmla="*/ 1576734 w 2779249"/>
                <a:gd name="connsiteY1" fmla="*/ 0 h 854980"/>
                <a:gd name="connsiteX2" fmla="*/ 1622464 w 2779249"/>
                <a:gd name="connsiteY2" fmla="*/ 82341 h 854980"/>
                <a:gd name="connsiteX3" fmla="*/ 2646347 w 2779249"/>
                <a:gd name="connsiteY3" fmla="*/ 832792 h 854980"/>
                <a:gd name="connsiteX4" fmla="*/ 2779249 w 2779249"/>
                <a:gd name="connsiteY4" fmla="*/ 854980 h 854980"/>
                <a:gd name="connsiteX5" fmla="*/ 0 w 2779249"/>
                <a:gd name="connsiteY5" fmla="*/ 854980 h 854980"/>
                <a:gd name="connsiteX6" fmla="*/ 0 w 2779249"/>
                <a:gd name="connsiteY6" fmla="*/ 0 h 85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79249" h="854980">
                  <a:moveTo>
                    <a:pt x="0" y="0"/>
                  </a:moveTo>
                  <a:lnTo>
                    <a:pt x="1576734" y="0"/>
                  </a:lnTo>
                  <a:lnTo>
                    <a:pt x="1622464" y="82341"/>
                  </a:lnTo>
                  <a:cubicBezTo>
                    <a:pt x="1856977" y="462053"/>
                    <a:pt x="2221594" y="737716"/>
                    <a:pt x="2646347" y="832792"/>
                  </a:cubicBezTo>
                  <a:lnTo>
                    <a:pt x="2779249" y="854980"/>
                  </a:lnTo>
                  <a:lnTo>
                    <a:pt x="0" y="85498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3C205DC-BB9E-4202-B21A-33512BE57DCA}"/>
              </a:ext>
            </a:extLst>
          </p:cNvPr>
          <p:cNvGrpSpPr/>
          <p:nvPr userDrawn="1"/>
        </p:nvGrpSpPr>
        <p:grpSpPr>
          <a:xfrm>
            <a:off x="-8909" y="-5098"/>
            <a:ext cx="4665555" cy="857362"/>
            <a:chOff x="-8909" y="-5098"/>
            <a:chExt cx="4665555" cy="857362"/>
          </a:xfrm>
        </p:grpSpPr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FB19C251-D672-4414-B0DF-F3FFA9F849D6}"/>
                </a:ext>
              </a:extLst>
            </p:cNvPr>
            <p:cNvSpPr/>
            <p:nvPr userDrawn="1"/>
          </p:nvSpPr>
          <p:spPr>
            <a:xfrm>
              <a:off x="1798013" y="-5098"/>
              <a:ext cx="2858633" cy="857362"/>
            </a:xfrm>
            <a:custGeom>
              <a:avLst/>
              <a:gdLst>
                <a:gd name="connsiteX0" fmla="*/ 0 w 2796721"/>
                <a:gd name="connsiteY0" fmla="*/ 0 h 854980"/>
                <a:gd name="connsiteX1" fmla="*/ 2796721 w 2796721"/>
                <a:gd name="connsiteY1" fmla="*/ 0 h 854980"/>
                <a:gd name="connsiteX2" fmla="*/ 2750990 w 2796721"/>
                <a:gd name="connsiteY2" fmla="*/ 82341 h 854980"/>
                <a:gd name="connsiteX3" fmla="*/ 1727107 w 2796721"/>
                <a:gd name="connsiteY3" fmla="*/ 832792 h 854980"/>
                <a:gd name="connsiteX4" fmla="*/ 1594205 w 2796721"/>
                <a:gd name="connsiteY4" fmla="*/ 854980 h 854980"/>
                <a:gd name="connsiteX5" fmla="*/ 1202515 w 2796721"/>
                <a:gd name="connsiteY5" fmla="*/ 854980 h 854980"/>
                <a:gd name="connsiteX6" fmla="*/ 1069613 w 2796721"/>
                <a:gd name="connsiteY6" fmla="*/ 832792 h 854980"/>
                <a:gd name="connsiteX7" fmla="*/ 45730 w 2796721"/>
                <a:gd name="connsiteY7" fmla="*/ 82341 h 854980"/>
                <a:gd name="connsiteX8" fmla="*/ 0 w 2796721"/>
                <a:gd name="connsiteY8" fmla="*/ 0 h 854980"/>
                <a:gd name="connsiteX0" fmla="*/ 0 w 2858633"/>
                <a:gd name="connsiteY0" fmla="*/ 0 h 857362"/>
                <a:gd name="connsiteX1" fmla="*/ 2858633 w 2858633"/>
                <a:gd name="connsiteY1" fmla="*/ 2382 h 857362"/>
                <a:gd name="connsiteX2" fmla="*/ 2812902 w 2858633"/>
                <a:gd name="connsiteY2" fmla="*/ 84723 h 857362"/>
                <a:gd name="connsiteX3" fmla="*/ 1789019 w 2858633"/>
                <a:gd name="connsiteY3" fmla="*/ 835174 h 857362"/>
                <a:gd name="connsiteX4" fmla="*/ 1656117 w 2858633"/>
                <a:gd name="connsiteY4" fmla="*/ 857362 h 857362"/>
                <a:gd name="connsiteX5" fmla="*/ 1264427 w 2858633"/>
                <a:gd name="connsiteY5" fmla="*/ 857362 h 857362"/>
                <a:gd name="connsiteX6" fmla="*/ 1131525 w 2858633"/>
                <a:gd name="connsiteY6" fmla="*/ 835174 h 857362"/>
                <a:gd name="connsiteX7" fmla="*/ 107642 w 2858633"/>
                <a:gd name="connsiteY7" fmla="*/ 84723 h 857362"/>
                <a:gd name="connsiteX8" fmla="*/ 0 w 2858633"/>
                <a:gd name="connsiteY8" fmla="*/ 0 h 857362"/>
                <a:gd name="connsiteX0" fmla="*/ 0 w 2858633"/>
                <a:gd name="connsiteY0" fmla="*/ 0 h 857362"/>
                <a:gd name="connsiteX1" fmla="*/ 2858633 w 2858633"/>
                <a:gd name="connsiteY1" fmla="*/ 2382 h 857362"/>
                <a:gd name="connsiteX2" fmla="*/ 2812902 w 2858633"/>
                <a:gd name="connsiteY2" fmla="*/ 84723 h 857362"/>
                <a:gd name="connsiteX3" fmla="*/ 1789019 w 2858633"/>
                <a:gd name="connsiteY3" fmla="*/ 835174 h 857362"/>
                <a:gd name="connsiteX4" fmla="*/ 1656117 w 2858633"/>
                <a:gd name="connsiteY4" fmla="*/ 857362 h 857362"/>
                <a:gd name="connsiteX5" fmla="*/ 1264427 w 2858633"/>
                <a:gd name="connsiteY5" fmla="*/ 857362 h 857362"/>
                <a:gd name="connsiteX6" fmla="*/ 1131525 w 2858633"/>
                <a:gd name="connsiteY6" fmla="*/ 835174 h 857362"/>
                <a:gd name="connsiteX7" fmla="*/ 71924 w 2858633"/>
                <a:gd name="connsiteY7" fmla="*/ 106155 h 857362"/>
                <a:gd name="connsiteX8" fmla="*/ 0 w 2858633"/>
                <a:gd name="connsiteY8" fmla="*/ 0 h 857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8633" h="857362">
                  <a:moveTo>
                    <a:pt x="0" y="0"/>
                  </a:moveTo>
                  <a:lnTo>
                    <a:pt x="2858633" y="2382"/>
                  </a:lnTo>
                  <a:lnTo>
                    <a:pt x="2812902" y="84723"/>
                  </a:lnTo>
                  <a:cubicBezTo>
                    <a:pt x="2578389" y="464435"/>
                    <a:pt x="2213772" y="740098"/>
                    <a:pt x="1789019" y="835174"/>
                  </a:cubicBezTo>
                  <a:lnTo>
                    <a:pt x="1656117" y="857362"/>
                  </a:lnTo>
                  <a:lnTo>
                    <a:pt x="1264427" y="857362"/>
                  </a:lnTo>
                  <a:lnTo>
                    <a:pt x="1131525" y="835174"/>
                  </a:lnTo>
                  <a:cubicBezTo>
                    <a:pt x="706772" y="740098"/>
                    <a:pt x="306437" y="485867"/>
                    <a:pt x="71924" y="10615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50F66EF2-E4BD-48CD-AA78-82A58B51FAD0}"/>
                </a:ext>
              </a:extLst>
            </p:cNvPr>
            <p:cNvSpPr/>
            <p:nvPr userDrawn="1"/>
          </p:nvSpPr>
          <p:spPr>
            <a:xfrm>
              <a:off x="-8909" y="-2716"/>
              <a:ext cx="3242114" cy="854980"/>
            </a:xfrm>
            <a:custGeom>
              <a:avLst/>
              <a:gdLst>
                <a:gd name="connsiteX0" fmla="*/ 0 w 2779249"/>
                <a:gd name="connsiteY0" fmla="*/ 0 h 854980"/>
                <a:gd name="connsiteX1" fmla="*/ 1576734 w 2779249"/>
                <a:gd name="connsiteY1" fmla="*/ 0 h 854980"/>
                <a:gd name="connsiteX2" fmla="*/ 1622464 w 2779249"/>
                <a:gd name="connsiteY2" fmla="*/ 82341 h 854980"/>
                <a:gd name="connsiteX3" fmla="*/ 2646347 w 2779249"/>
                <a:gd name="connsiteY3" fmla="*/ 832792 h 854980"/>
                <a:gd name="connsiteX4" fmla="*/ 2779249 w 2779249"/>
                <a:gd name="connsiteY4" fmla="*/ 854980 h 854980"/>
                <a:gd name="connsiteX5" fmla="*/ 0 w 2779249"/>
                <a:gd name="connsiteY5" fmla="*/ 854980 h 854980"/>
                <a:gd name="connsiteX6" fmla="*/ 0 w 2779249"/>
                <a:gd name="connsiteY6" fmla="*/ 0 h 85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79249" h="854980">
                  <a:moveTo>
                    <a:pt x="0" y="0"/>
                  </a:moveTo>
                  <a:lnTo>
                    <a:pt x="1576734" y="0"/>
                  </a:lnTo>
                  <a:lnTo>
                    <a:pt x="1622464" y="82341"/>
                  </a:lnTo>
                  <a:cubicBezTo>
                    <a:pt x="1856977" y="462053"/>
                    <a:pt x="2221594" y="737716"/>
                    <a:pt x="2646347" y="832792"/>
                  </a:cubicBezTo>
                  <a:lnTo>
                    <a:pt x="2779249" y="854980"/>
                  </a:lnTo>
                  <a:lnTo>
                    <a:pt x="0" y="85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382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jpeg"/><Relationship Id="rId7" Type="http://schemas.openxmlformats.org/officeDocument/2006/relationships/image" Target="../media/image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slideLayout" Target="../slideLayouts/slideLayout7.xml"/><Relationship Id="rId7" Type="http://schemas.openxmlformats.org/officeDocument/2006/relationships/oleObject" Target="../embeddings/oleObject7.bin"/><Relationship Id="rId2" Type="http://schemas.openxmlformats.org/officeDocument/2006/relationships/tags" Target="../tags/tag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17.wmf"/><Relationship Id="rId4" Type="http://schemas.openxmlformats.org/officeDocument/2006/relationships/notesSlide" Target="../notesSlides/notesSlide8.xml"/><Relationship Id="rId9" Type="http://schemas.openxmlformats.org/officeDocument/2006/relationships/oleObject" Target="../embeddings/oleObject8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9.wmf"/><Relationship Id="rId12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21.wmf"/><Relationship Id="rId5" Type="http://schemas.openxmlformats.org/officeDocument/2006/relationships/image" Target="../media/image18.wmf"/><Relationship Id="rId10" Type="http://schemas.openxmlformats.org/officeDocument/2006/relationships/oleObject" Target="../embeddings/oleObject12.bin"/><Relationship Id="rId4" Type="http://schemas.openxmlformats.org/officeDocument/2006/relationships/oleObject" Target="../embeddings/oleObject9.bin"/><Relationship Id="rId9" Type="http://schemas.openxmlformats.org/officeDocument/2006/relationships/image" Target="../media/image20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3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13" Type="http://schemas.openxmlformats.org/officeDocument/2006/relationships/oleObject" Target="../embeddings/oleObject19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5.wmf"/><Relationship Id="rId12" Type="http://schemas.openxmlformats.org/officeDocument/2006/relationships/oleObject" Target="../embeddings/oleObject1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27.wmf"/><Relationship Id="rId5" Type="http://schemas.openxmlformats.org/officeDocument/2006/relationships/image" Target="../media/image24.wmf"/><Relationship Id="rId15" Type="http://schemas.openxmlformats.org/officeDocument/2006/relationships/image" Target="../media/image28.png"/><Relationship Id="rId10" Type="http://schemas.openxmlformats.org/officeDocument/2006/relationships/oleObject" Target="../embeddings/oleObject17.bin"/><Relationship Id="rId4" Type="http://schemas.openxmlformats.org/officeDocument/2006/relationships/oleObject" Target="../embeddings/oleObject14.bin"/><Relationship Id="rId9" Type="http://schemas.openxmlformats.org/officeDocument/2006/relationships/image" Target="../media/image26.wmf"/><Relationship Id="rId14" Type="http://schemas.openxmlformats.org/officeDocument/2006/relationships/oleObject" Target="../embeddings/oleObject20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13" Type="http://schemas.openxmlformats.org/officeDocument/2006/relationships/oleObject" Target="../embeddings/oleObject25.bin"/><Relationship Id="rId18" Type="http://schemas.openxmlformats.org/officeDocument/2006/relationships/image" Target="../media/image35.wmf"/><Relationship Id="rId3" Type="http://schemas.openxmlformats.org/officeDocument/2006/relationships/slideLayout" Target="../slideLayouts/slideLayout7.xml"/><Relationship Id="rId7" Type="http://schemas.openxmlformats.org/officeDocument/2006/relationships/oleObject" Target="../embeddings/oleObject22.bin"/><Relationship Id="rId12" Type="http://schemas.openxmlformats.org/officeDocument/2006/relationships/image" Target="../media/image32.wmf"/><Relationship Id="rId17" Type="http://schemas.openxmlformats.org/officeDocument/2006/relationships/oleObject" Target="../embeddings/oleObject27.bin"/><Relationship Id="rId2" Type="http://schemas.openxmlformats.org/officeDocument/2006/relationships/tags" Target="../tags/tag3.xml"/><Relationship Id="rId16" Type="http://schemas.openxmlformats.org/officeDocument/2006/relationships/image" Target="../media/image34.w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29.wmf"/><Relationship Id="rId11" Type="http://schemas.openxmlformats.org/officeDocument/2006/relationships/oleObject" Target="../embeddings/oleObject24.bin"/><Relationship Id="rId5" Type="http://schemas.openxmlformats.org/officeDocument/2006/relationships/oleObject" Target="../embeddings/oleObject21.bin"/><Relationship Id="rId15" Type="http://schemas.openxmlformats.org/officeDocument/2006/relationships/oleObject" Target="../embeddings/oleObject26.bin"/><Relationship Id="rId10" Type="http://schemas.openxmlformats.org/officeDocument/2006/relationships/image" Target="../media/image31.wmf"/><Relationship Id="rId4" Type="http://schemas.openxmlformats.org/officeDocument/2006/relationships/notesSlide" Target="../notesSlides/notesSlide12.xml"/><Relationship Id="rId9" Type="http://schemas.openxmlformats.org/officeDocument/2006/relationships/oleObject" Target="../embeddings/oleObject23.bin"/><Relationship Id="rId14" Type="http://schemas.openxmlformats.org/officeDocument/2006/relationships/image" Target="../media/image33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7.wmf"/><Relationship Id="rId12" Type="http://schemas.openxmlformats.org/officeDocument/2006/relationships/image" Target="../media/image3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9.bin"/><Relationship Id="rId11" Type="http://schemas.openxmlformats.org/officeDocument/2006/relationships/oleObject" Target="../embeddings/oleObject31.bin"/><Relationship Id="rId5" Type="http://schemas.openxmlformats.org/officeDocument/2006/relationships/image" Target="../media/image36.wmf"/><Relationship Id="rId10" Type="http://schemas.openxmlformats.org/officeDocument/2006/relationships/image" Target="../media/image28.png"/><Relationship Id="rId4" Type="http://schemas.openxmlformats.org/officeDocument/2006/relationships/oleObject" Target="../embeddings/oleObject28.bin"/><Relationship Id="rId9" Type="http://schemas.openxmlformats.org/officeDocument/2006/relationships/image" Target="../media/image38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4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45.png"/><Relationship Id="rId5" Type="http://schemas.openxmlformats.org/officeDocument/2006/relationships/image" Target="../media/image40.wmf"/><Relationship Id="rId10" Type="http://schemas.openxmlformats.org/officeDocument/2006/relationships/image" Target="../media/image44.png"/><Relationship Id="rId4" Type="http://schemas.openxmlformats.org/officeDocument/2006/relationships/oleObject" Target="../embeddings/oleObject32.bin"/><Relationship Id="rId9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4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46.wmf"/><Relationship Id="rId4" Type="http://schemas.openxmlformats.org/officeDocument/2006/relationships/oleObject" Target="../embeddings/oleObject34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36.bin"/><Relationship Id="rId4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49.emf"/><Relationship Id="rId4" Type="http://schemas.openxmlformats.org/officeDocument/2006/relationships/oleObject" Target="../embeddings/oleObject37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13" Type="http://schemas.openxmlformats.org/officeDocument/2006/relationships/image" Target="../media/image56.wmf"/><Relationship Id="rId18" Type="http://schemas.openxmlformats.org/officeDocument/2006/relationships/oleObject" Target="../embeddings/oleObject46.bin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53.wmf"/><Relationship Id="rId12" Type="http://schemas.openxmlformats.org/officeDocument/2006/relationships/oleObject" Target="../embeddings/oleObject42.bin"/><Relationship Id="rId17" Type="http://schemas.openxmlformats.org/officeDocument/2006/relationships/image" Target="../media/image57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45.bin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39.bin"/><Relationship Id="rId11" Type="http://schemas.openxmlformats.org/officeDocument/2006/relationships/image" Target="../media/image55.wmf"/><Relationship Id="rId5" Type="http://schemas.openxmlformats.org/officeDocument/2006/relationships/image" Target="../media/image52.wmf"/><Relationship Id="rId15" Type="http://schemas.openxmlformats.org/officeDocument/2006/relationships/oleObject" Target="../embeddings/oleObject44.bin"/><Relationship Id="rId10" Type="http://schemas.openxmlformats.org/officeDocument/2006/relationships/oleObject" Target="../embeddings/oleObject41.bin"/><Relationship Id="rId19" Type="http://schemas.openxmlformats.org/officeDocument/2006/relationships/image" Target="../media/image58.wmf"/><Relationship Id="rId4" Type="http://schemas.openxmlformats.org/officeDocument/2006/relationships/oleObject" Target="../embeddings/oleObject38.bin"/><Relationship Id="rId9" Type="http://schemas.openxmlformats.org/officeDocument/2006/relationships/image" Target="../media/image54.wmf"/><Relationship Id="rId14" Type="http://schemas.openxmlformats.org/officeDocument/2006/relationships/oleObject" Target="../embeddings/oleObject43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3" Type="http://schemas.openxmlformats.org/officeDocument/2006/relationships/slideLayout" Target="../slideLayouts/slideLayout7.xml"/><Relationship Id="rId7" Type="http://schemas.openxmlformats.org/officeDocument/2006/relationships/oleObject" Target="../embeddings/oleObject48.bin"/><Relationship Id="rId2" Type="http://schemas.openxmlformats.org/officeDocument/2006/relationships/tags" Target="../tags/tag5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47.bin"/><Relationship Id="rId4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6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50.bin"/><Relationship Id="rId5" Type="http://schemas.openxmlformats.org/officeDocument/2006/relationships/image" Target="../media/image61.wmf"/><Relationship Id="rId4" Type="http://schemas.openxmlformats.org/officeDocument/2006/relationships/oleObject" Target="../embeddings/oleObject49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.bin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64.wmf"/><Relationship Id="rId12" Type="http://schemas.openxmlformats.org/officeDocument/2006/relationships/image" Target="../media/image6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52.bin"/><Relationship Id="rId11" Type="http://schemas.openxmlformats.org/officeDocument/2006/relationships/oleObject" Target="../embeddings/oleObject55.bin"/><Relationship Id="rId5" Type="http://schemas.openxmlformats.org/officeDocument/2006/relationships/image" Target="../media/image63.wmf"/><Relationship Id="rId10" Type="http://schemas.openxmlformats.org/officeDocument/2006/relationships/oleObject" Target="../embeddings/oleObject54.bin"/><Relationship Id="rId4" Type="http://schemas.openxmlformats.org/officeDocument/2006/relationships/oleObject" Target="../embeddings/oleObject51.bin"/><Relationship Id="rId9" Type="http://schemas.openxmlformats.org/officeDocument/2006/relationships/image" Target="../media/image65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3" Type="http://schemas.openxmlformats.org/officeDocument/2006/relationships/notesSlide" Target="../notesSlides/notesSlide23.xml"/><Relationship Id="rId7" Type="http://schemas.openxmlformats.org/officeDocument/2006/relationships/oleObject" Target="../embeddings/oleObject5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57.bin"/><Relationship Id="rId5" Type="http://schemas.openxmlformats.org/officeDocument/2006/relationships/image" Target="../media/image65.wmf"/><Relationship Id="rId4" Type="http://schemas.openxmlformats.org/officeDocument/2006/relationships/oleObject" Target="../embeddings/oleObject56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68.wmf"/><Relationship Id="rId5" Type="http://schemas.openxmlformats.org/officeDocument/2006/relationships/oleObject" Target="../embeddings/oleObject59.bin"/><Relationship Id="rId4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.bin"/><Relationship Id="rId13" Type="http://schemas.openxmlformats.org/officeDocument/2006/relationships/image" Target="../media/image72.wmf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69.wmf"/><Relationship Id="rId12" Type="http://schemas.openxmlformats.org/officeDocument/2006/relationships/oleObject" Target="../embeddings/oleObject6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61.bin"/><Relationship Id="rId11" Type="http://schemas.openxmlformats.org/officeDocument/2006/relationships/image" Target="../media/image71.wmf"/><Relationship Id="rId5" Type="http://schemas.openxmlformats.org/officeDocument/2006/relationships/image" Target="../media/image68.wmf"/><Relationship Id="rId10" Type="http://schemas.openxmlformats.org/officeDocument/2006/relationships/oleObject" Target="../embeddings/oleObject63.bin"/><Relationship Id="rId4" Type="http://schemas.openxmlformats.org/officeDocument/2006/relationships/oleObject" Target="../embeddings/oleObject60.bin"/><Relationship Id="rId9" Type="http://schemas.openxmlformats.org/officeDocument/2006/relationships/image" Target="../media/image70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7.bin"/><Relationship Id="rId13" Type="http://schemas.openxmlformats.org/officeDocument/2006/relationships/image" Target="../media/image77.wmf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74.wmf"/><Relationship Id="rId12" Type="http://schemas.openxmlformats.org/officeDocument/2006/relationships/oleObject" Target="../embeddings/oleObject6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66.bin"/><Relationship Id="rId11" Type="http://schemas.openxmlformats.org/officeDocument/2006/relationships/image" Target="../media/image76.wmf"/><Relationship Id="rId5" Type="http://schemas.openxmlformats.org/officeDocument/2006/relationships/image" Target="../media/image73.wmf"/><Relationship Id="rId15" Type="http://schemas.openxmlformats.org/officeDocument/2006/relationships/image" Target="../media/image78.wmf"/><Relationship Id="rId10" Type="http://schemas.openxmlformats.org/officeDocument/2006/relationships/oleObject" Target="../embeddings/oleObject68.bin"/><Relationship Id="rId4" Type="http://schemas.openxmlformats.org/officeDocument/2006/relationships/oleObject" Target="../embeddings/oleObject65.bin"/><Relationship Id="rId9" Type="http://schemas.openxmlformats.org/officeDocument/2006/relationships/image" Target="../media/image75.wmf"/><Relationship Id="rId14" Type="http://schemas.openxmlformats.org/officeDocument/2006/relationships/oleObject" Target="../embeddings/oleObject70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3.bin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8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72.bin"/><Relationship Id="rId5" Type="http://schemas.openxmlformats.org/officeDocument/2006/relationships/image" Target="../media/image79.wmf"/><Relationship Id="rId4" Type="http://schemas.openxmlformats.org/officeDocument/2006/relationships/oleObject" Target="../embeddings/oleObject71.bin"/><Relationship Id="rId9" Type="http://schemas.openxmlformats.org/officeDocument/2006/relationships/image" Target="../media/image81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10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4" Type="http://schemas.openxmlformats.org/officeDocument/2006/relationships/image" Target="../media/image88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image" Target="../media/image9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3" Type="http://schemas.openxmlformats.org/officeDocument/2006/relationships/notesSlide" Target="../notesSlides/notesSlide39.xml"/><Relationship Id="rId7" Type="http://schemas.openxmlformats.org/officeDocument/2006/relationships/oleObject" Target="../embeddings/oleObject75.bin"/><Relationship Id="rId12" Type="http://schemas.openxmlformats.org/officeDocument/2006/relationships/image" Target="../media/image10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98.wmf"/><Relationship Id="rId11" Type="http://schemas.openxmlformats.org/officeDocument/2006/relationships/oleObject" Target="../embeddings/oleObject77.bin"/><Relationship Id="rId5" Type="http://schemas.openxmlformats.org/officeDocument/2006/relationships/oleObject" Target="../embeddings/oleObject74.bin"/><Relationship Id="rId10" Type="http://schemas.openxmlformats.org/officeDocument/2006/relationships/image" Target="../media/image100.wmf"/><Relationship Id="rId4" Type="http://schemas.openxmlformats.org/officeDocument/2006/relationships/image" Target="../media/image102.png"/><Relationship Id="rId9" Type="http://schemas.openxmlformats.org/officeDocument/2006/relationships/oleObject" Target="../embeddings/oleObject76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0.bin"/><Relationship Id="rId13" Type="http://schemas.openxmlformats.org/officeDocument/2006/relationships/image" Target="../media/image107.wmf"/><Relationship Id="rId18" Type="http://schemas.openxmlformats.org/officeDocument/2006/relationships/oleObject" Target="../embeddings/oleObject85.bin"/><Relationship Id="rId3" Type="http://schemas.openxmlformats.org/officeDocument/2006/relationships/notesSlide" Target="../notesSlides/notesSlide41.xml"/><Relationship Id="rId21" Type="http://schemas.openxmlformats.org/officeDocument/2006/relationships/image" Target="../media/image111.wmf"/><Relationship Id="rId7" Type="http://schemas.openxmlformats.org/officeDocument/2006/relationships/image" Target="../media/image104.wmf"/><Relationship Id="rId12" Type="http://schemas.openxmlformats.org/officeDocument/2006/relationships/oleObject" Target="../embeddings/oleObject82.bin"/><Relationship Id="rId17" Type="http://schemas.openxmlformats.org/officeDocument/2006/relationships/image" Target="../media/image109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84.bin"/><Relationship Id="rId20" Type="http://schemas.openxmlformats.org/officeDocument/2006/relationships/oleObject" Target="../embeddings/oleObject86.bin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79.bin"/><Relationship Id="rId11" Type="http://schemas.openxmlformats.org/officeDocument/2006/relationships/image" Target="../media/image106.wmf"/><Relationship Id="rId5" Type="http://schemas.openxmlformats.org/officeDocument/2006/relationships/image" Target="../media/image103.wmf"/><Relationship Id="rId15" Type="http://schemas.openxmlformats.org/officeDocument/2006/relationships/image" Target="../media/image108.wmf"/><Relationship Id="rId23" Type="http://schemas.openxmlformats.org/officeDocument/2006/relationships/image" Target="../media/image112.wmf"/><Relationship Id="rId10" Type="http://schemas.openxmlformats.org/officeDocument/2006/relationships/oleObject" Target="../embeddings/oleObject81.bin"/><Relationship Id="rId19" Type="http://schemas.openxmlformats.org/officeDocument/2006/relationships/image" Target="../media/image110.wmf"/><Relationship Id="rId4" Type="http://schemas.openxmlformats.org/officeDocument/2006/relationships/oleObject" Target="../embeddings/oleObject78.bin"/><Relationship Id="rId9" Type="http://schemas.openxmlformats.org/officeDocument/2006/relationships/image" Target="../media/image105.wmf"/><Relationship Id="rId14" Type="http://schemas.openxmlformats.org/officeDocument/2006/relationships/oleObject" Target="../embeddings/oleObject83.bin"/><Relationship Id="rId22" Type="http://schemas.openxmlformats.org/officeDocument/2006/relationships/oleObject" Target="../embeddings/oleObject87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0.bin"/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11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89.bin"/><Relationship Id="rId11" Type="http://schemas.openxmlformats.org/officeDocument/2006/relationships/image" Target="../media/image116.emf"/><Relationship Id="rId5" Type="http://schemas.openxmlformats.org/officeDocument/2006/relationships/image" Target="../media/image113.wmf"/><Relationship Id="rId10" Type="http://schemas.openxmlformats.org/officeDocument/2006/relationships/oleObject" Target="../embeddings/oleObject91.bin"/><Relationship Id="rId4" Type="http://schemas.openxmlformats.org/officeDocument/2006/relationships/oleObject" Target="../embeddings/oleObject88.bin"/><Relationship Id="rId9" Type="http://schemas.openxmlformats.org/officeDocument/2006/relationships/image" Target="../media/image115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1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17.emf"/><Relationship Id="rId5" Type="http://schemas.openxmlformats.org/officeDocument/2006/relationships/oleObject" Target="../embeddings/oleObject92.bin"/><Relationship Id="rId4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5.bin"/><Relationship Id="rId13" Type="http://schemas.openxmlformats.org/officeDocument/2006/relationships/image" Target="../media/image122.wmf"/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119.wmf"/><Relationship Id="rId12" Type="http://schemas.openxmlformats.org/officeDocument/2006/relationships/oleObject" Target="../embeddings/oleObject9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94.bin"/><Relationship Id="rId11" Type="http://schemas.openxmlformats.org/officeDocument/2006/relationships/image" Target="../media/image121.wmf"/><Relationship Id="rId5" Type="http://schemas.openxmlformats.org/officeDocument/2006/relationships/image" Target="../media/image118.wmf"/><Relationship Id="rId15" Type="http://schemas.openxmlformats.org/officeDocument/2006/relationships/image" Target="../media/image123.wmf"/><Relationship Id="rId10" Type="http://schemas.openxmlformats.org/officeDocument/2006/relationships/oleObject" Target="../embeddings/oleObject96.bin"/><Relationship Id="rId4" Type="http://schemas.openxmlformats.org/officeDocument/2006/relationships/oleObject" Target="../embeddings/oleObject93.bin"/><Relationship Id="rId9" Type="http://schemas.openxmlformats.org/officeDocument/2006/relationships/image" Target="../media/image120.wmf"/><Relationship Id="rId14" Type="http://schemas.openxmlformats.org/officeDocument/2006/relationships/oleObject" Target="../embeddings/oleObject98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1.bin"/><Relationship Id="rId3" Type="http://schemas.openxmlformats.org/officeDocument/2006/relationships/notesSlide" Target="../notesSlides/notesSlide46.xml"/><Relationship Id="rId7" Type="http://schemas.openxmlformats.org/officeDocument/2006/relationships/image" Target="../media/image12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100.bin"/><Relationship Id="rId5" Type="http://schemas.openxmlformats.org/officeDocument/2006/relationships/image" Target="../media/image124.emf"/><Relationship Id="rId10" Type="http://schemas.openxmlformats.org/officeDocument/2006/relationships/image" Target="../media/image128.png"/><Relationship Id="rId4" Type="http://schemas.openxmlformats.org/officeDocument/2006/relationships/oleObject" Target="../embeddings/oleObject99.bin"/><Relationship Id="rId9" Type="http://schemas.openxmlformats.org/officeDocument/2006/relationships/image" Target="../media/image126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4.bin"/><Relationship Id="rId3" Type="http://schemas.openxmlformats.org/officeDocument/2006/relationships/notesSlide" Target="../notesSlides/notesSlide47.xml"/><Relationship Id="rId7" Type="http://schemas.openxmlformats.org/officeDocument/2006/relationships/image" Target="../media/image128.wmf"/><Relationship Id="rId12" Type="http://schemas.openxmlformats.org/officeDocument/2006/relationships/image" Target="../media/image13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103.bin"/><Relationship Id="rId11" Type="http://schemas.openxmlformats.org/officeDocument/2006/relationships/image" Target="../media/image130.wmf"/><Relationship Id="rId5" Type="http://schemas.openxmlformats.org/officeDocument/2006/relationships/image" Target="../media/image127.wmf"/><Relationship Id="rId10" Type="http://schemas.openxmlformats.org/officeDocument/2006/relationships/oleObject" Target="../embeddings/oleObject105.bin"/><Relationship Id="rId4" Type="http://schemas.openxmlformats.org/officeDocument/2006/relationships/oleObject" Target="../embeddings/oleObject102.bin"/><Relationship Id="rId9" Type="http://schemas.openxmlformats.org/officeDocument/2006/relationships/image" Target="../media/image129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4" Type="http://schemas.openxmlformats.org/officeDocument/2006/relationships/image" Target="../media/image1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3.wmf"/><Relationship Id="rId4" Type="http://schemas.openxmlformats.org/officeDocument/2006/relationships/image" Target="../media/image9.jpeg"/><Relationship Id="rId9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35B0B3E-9417-4138-BDFE-ADC90AB23582}"/>
              </a:ext>
            </a:extLst>
          </p:cNvPr>
          <p:cNvSpPr/>
          <p:nvPr/>
        </p:nvSpPr>
        <p:spPr>
          <a:xfrm>
            <a:off x="-3108" y="0"/>
            <a:ext cx="12195108" cy="6858000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EB5A1D-E95E-4517-B8B3-FDE6B5FC4E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4000"/>
            <a:ext cx="12192000" cy="4064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80E367-6FFD-411E-803F-38D9AF7CE2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1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4DB8ED6-C2D6-49AA-830D-44D35D3ECB4D}"/>
              </a:ext>
            </a:extLst>
          </p:cNvPr>
          <p:cNvSpPr/>
          <p:nvPr/>
        </p:nvSpPr>
        <p:spPr>
          <a:xfrm>
            <a:off x="256766" y="67377"/>
            <a:ext cx="1219510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295ECF2-ED42-4153-90D9-C26838E0669A}"/>
              </a:ext>
            </a:extLst>
          </p:cNvPr>
          <p:cNvCxnSpPr>
            <a:cxnSpLocks/>
          </p:cNvCxnSpPr>
          <p:nvPr/>
        </p:nvCxnSpPr>
        <p:spPr>
          <a:xfrm flipH="1">
            <a:off x="13250932" y="2492618"/>
            <a:ext cx="90488" cy="235065"/>
          </a:xfrm>
          <a:prstGeom prst="line">
            <a:avLst/>
          </a:prstGeom>
          <a:ln>
            <a:solidFill>
              <a:srgbClr val="92CF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圆: 空心 24">
            <a:extLst>
              <a:ext uri="{FF2B5EF4-FFF2-40B4-BE49-F238E27FC236}">
                <a16:creationId xmlns:a16="http://schemas.microsoft.com/office/drawing/2014/main" id="{B493136E-DC47-47BD-9950-37FCAF2950C4}"/>
              </a:ext>
            </a:extLst>
          </p:cNvPr>
          <p:cNvSpPr>
            <a:spLocks noChangeAspect="1"/>
          </p:cNvSpPr>
          <p:nvPr/>
        </p:nvSpPr>
        <p:spPr>
          <a:xfrm>
            <a:off x="8738285" y="3762948"/>
            <a:ext cx="6190104" cy="6190104"/>
          </a:xfrm>
          <a:prstGeom prst="donut">
            <a:avLst>
              <a:gd name="adj" fmla="val 24401"/>
            </a:avLst>
          </a:prstGeom>
          <a:solidFill>
            <a:schemeClr val="bg1">
              <a:lumMod val="8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6" name="圆: 空心 25">
            <a:extLst>
              <a:ext uri="{FF2B5EF4-FFF2-40B4-BE49-F238E27FC236}">
                <a16:creationId xmlns:a16="http://schemas.microsoft.com/office/drawing/2014/main" id="{4A8843CC-9F01-465C-82FB-6E6A7EC005A0}"/>
              </a:ext>
            </a:extLst>
          </p:cNvPr>
          <p:cNvSpPr>
            <a:spLocks noChangeAspect="1"/>
          </p:cNvSpPr>
          <p:nvPr/>
        </p:nvSpPr>
        <p:spPr>
          <a:xfrm>
            <a:off x="-3108" y="182547"/>
            <a:ext cx="3947954" cy="3947954"/>
          </a:xfrm>
          <a:prstGeom prst="donut">
            <a:avLst>
              <a:gd name="adj" fmla="val 22236"/>
            </a:avLst>
          </a:prstGeom>
          <a:solidFill>
            <a:srgbClr val="FFC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7" name="图形 20">
            <a:extLst>
              <a:ext uri="{FF2B5EF4-FFF2-40B4-BE49-F238E27FC236}">
                <a16:creationId xmlns:a16="http://schemas.microsoft.com/office/drawing/2014/main" id="{0FAA3462-C24A-4F68-B87F-DC1D332203B9}"/>
              </a:ext>
            </a:extLst>
          </p:cNvPr>
          <p:cNvSpPr/>
          <p:nvPr/>
        </p:nvSpPr>
        <p:spPr>
          <a:xfrm rot="16200000">
            <a:off x="8398411" y="4923300"/>
            <a:ext cx="1006252" cy="961329"/>
          </a:xfrm>
          <a:custGeom>
            <a:avLst/>
            <a:gdLst>
              <a:gd name="connsiteX0" fmla="*/ 996998 w 1006252"/>
              <a:gd name="connsiteY0" fmla="*/ 489986 h 961329"/>
              <a:gd name="connsiteX1" fmla="*/ 9299 w 1006252"/>
              <a:gd name="connsiteY1" fmla="*/ 489986 h 961329"/>
              <a:gd name="connsiteX2" fmla="*/ 0 w 1006252"/>
              <a:gd name="connsiteY2" fmla="*/ 480687 h 961329"/>
              <a:gd name="connsiteX3" fmla="*/ 9299 w 1006252"/>
              <a:gd name="connsiteY3" fmla="*/ 471343 h 961329"/>
              <a:gd name="connsiteX4" fmla="*/ 996953 w 1006252"/>
              <a:gd name="connsiteY4" fmla="*/ 471343 h 961329"/>
              <a:gd name="connsiteX5" fmla="*/ 1006252 w 1006252"/>
              <a:gd name="connsiteY5" fmla="*/ 480687 h 961329"/>
              <a:gd name="connsiteX6" fmla="*/ 996998 w 1006252"/>
              <a:gd name="connsiteY6" fmla="*/ 489986 h 961329"/>
              <a:gd name="connsiteX7" fmla="*/ 987609 w 1006252"/>
              <a:gd name="connsiteY7" fmla="*/ 395736 h 961329"/>
              <a:gd name="connsiteX8" fmla="*/ 18688 w 1006252"/>
              <a:gd name="connsiteY8" fmla="*/ 395736 h 961329"/>
              <a:gd name="connsiteX9" fmla="*/ 9344 w 1006252"/>
              <a:gd name="connsiteY9" fmla="*/ 386392 h 961329"/>
              <a:gd name="connsiteX10" fmla="*/ 18688 w 1006252"/>
              <a:gd name="connsiteY10" fmla="*/ 377047 h 961329"/>
              <a:gd name="connsiteX11" fmla="*/ 987609 w 1006252"/>
              <a:gd name="connsiteY11" fmla="*/ 377047 h 961329"/>
              <a:gd name="connsiteX12" fmla="*/ 996908 w 1006252"/>
              <a:gd name="connsiteY12" fmla="*/ 386392 h 961329"/>
              <a:gd name="connsiteX13" fmla="*/ 987609 w 1006252"/>
              <a:gd name="connsiteY13" fmla="*/ 395736 h 961329"/>
              <a:gd name="connsiteX14" fmla="*/ 958992 w 1006252"/>
              <a:gd name="connsiteY14" fmla="*/ 301485 h 961329"/>
              <a:gd name="connsiteX15" fmla="*/ 47305 w 1006252"/>
              <a:gd name="connsiteY15" fmla="*/ 301485 h 961329"/>
              <a:gd name="connsiteX16" fmla="*/ 38006 w 1006252"/>
              <a:gd name="connsiteY16" fmla="*/ 292141 h 961329"/>
              <a:gd name="connsiteX17" fmla="*/ 47305 w 1006252"/>
              <a:gd name="connsiteY17" fmla="*/ 282797 h 961329"/>
              <a:gd name="connsiteX18" fmla="*/ 959037 w 1006252"/>
              <a:gd name="connsiteY18" fmla="*/ 282797 h 961329"/>
              <a:gd name="connsiteX19" fmla="*/ 968336 w 1006252"/>
              <a:gd name="connsiteY19" fmla="*/ 292141 h 961329"/>
              <a:gd name="connsiteX20" fmla="*/ 958992 w 1006252"/>
              <a:gd name="connsiteY20" fmla="*/ 301485 h 961329"/>
              <a:gd name="connsiteX21" fmla="*/ 906970 w 1006252"/>
              <a:gd name="connsiteY21" fmla="*/ 207190 h 961329"/>
              <a:gd name="connsiteX22" fmla="*/ 99327 w 1006252"/>
              <a:gd name="connsiteY22" fmla="*/ 207190 h 961329"/>
              <a:gd name="connsiteX23" fmla="*/ 90028 w 1006252"/>
              <a:gd name="connsiteY23" fmla="*/ 197845 h 961329"/>
              <a:gd name="connsiteX24" fmla="*/ 99327 w 1006252"/>
              <a:gd name="connsiteY24" fmla="*/ 188501 h 961329"/>
              <a:gd name="connsiteX25" fmla="*/ 906970 w 1006252"/>
              <a:gd name="connsiteY25" fmla="*/ 188501 h 961329"/>
              <a:gd name="connsiteX26" fmla="*/ 916269 w 1006252"/>
              <a:gd name="connsiteY26" fmla="*/ 197845 h 961329"/>
              <a:gd name="connsiteX27" fmla="*/ 906970 w 1006252"/>
              <a:gd name="connsiteY27" fmla="*/ 207190 h 961329"/>
              <a:gd name="connsiteX28" fmla="*/ 820402 w 1006252"/>
              <a:gd name="connsiteY28" fmla="*/ 112939 h 961329"/>
              <a:gd name="connsiteX29" fmla="*/ 185850 w 1006252"/>
              <a:gd name="connsiteY29" fmla="*/ 112939 h 961329"/>
              <a:gd name="connsiteX30" fmla="*/ 176551 w 1006252"/>
              <a:gd name="connsiteY30" fmla="*/ 103595 h 961329"/>
              <a:gd name="connsiteX31" fmla="*/ 185850 w 1006252"/>
              <a:gd name="connsiteY31" fmla="*/ 94251 h 961329"/>
              <a:gd name="connsiteX32" fmla="*/ 820402 w 1006252"/>
              <a:gd name="connsiteY32" fmla="*/ 94251 h 961329"/>
              <a:gd name="connsiteX33" fmla="*/ 829701 w 1006252"/>
              <a:gd name="connsiteY33" fmla="*/ 103595 h 961329"/>
              <a:gd name="connsiteX34" fmla="*/ 820402 w 1006252"/>
              <a:gd name="connsiteY34" fmla="*/ 112939 h 961329"/>
              <a:gd name="connsiteX35" fmla="*/ 647310 w 1006252"/>
              <a:gd name="connsiteY35" fmla="*/ 18688 h 961329"/>
              <a:gd name="connsiteX36" fmla="*/ 358988 w 1006252"/>
              <a:gd name="connsiteY36" fmla="*/ 18688 h 961329"/>
              <a:gd name="connsiteX37" fmla="*/ 349688 w 1006252"/>
              <a:gd name="connsiteY37" fmla="*/ 9344 h 961329"/>
              <a:gd name="connsiteX38" fmla="*/ 358988 w 1006252"/>
              <a:gd name="connsiteY38" fmla="*/ 0 h 961329"/>
              <a:gd name="connsiteX39" fmla="*/ 647265 w 1006252"/>
              <a:gd name="connsiteY39" fmla="*/ 0 h 961329"/>
              <a:gd name="connsiteX40" fmla="*/ 656564 w 1006252"/>
              <a:gd name="connsiteY40" fmla="*/ 9344 h 961329"/>
              <a:gd name="connsiteX41" fmla="*/ 647310 w 1006252"/>
              <a:gd name="connsiteY41" fmla="*/ 18688 h 961329"/>
              <a:gd name="connsiteX42" fmla="*/ 17835 w 1006252"/>
              <a:gd name="connsiteY42" fmla="*/ 565593 h 961329"/>
              <a:gd name="connsiteX43" fmla="*/ 988462 w 1006252"/>
              <a:gd name="connsiteY43" fmla="*/ 565593 h 961329"/>
              <a:gd name="connsiteX44" fmla="*/ 997762 w 1006252"/>
              <a:gd name="connsiteY44" fmla="*/ 574938 h 961329"/>
              <a:gd name="connsiteX45" fmla="*/ 988462 w 1006252"/>
              <a:gd name="connsiteY45" fmla="*/ 584282 h 961329"/>
              <a:gd name="connsiteX46" fmla="*/ 17835 w 1006252"/>
              <a:gd name="connsiteY46" fmla="*/ 584282 h 961329"/>
              <a:gd name="connsiteX47" fmla="*/ 8536 w 1006252"/>
              <a:gd name="connsiteY47" fmla="*/ 574938 h 961329"/>
              <a:gd name="connsiteX48" fmla="*/ 17835 w 1006252"/>
              <a:gd name="connsiteY48" fmla="*/ 565593 h 961329"/>
              <a:gd name="connsiteX49" fmla="*/ 45553 w 1006252"/>
              <a:gd name="connsiteY49" fmla="*/ 659844 h 961329"/>
              <a:gd name="connsiteX50" fmla="*/ 960789 w 1006252"/>
              <a:gd name="connsiteY50" fmla="*/ 659844 h 961329"/>
              <a:gd name="connsiteX51" fmla="*/ 970088 w 1006252"/>
              <a:gd name="connsiteY51" fmla="*/ 669188 h 961329"/>
              <a:gd name="connsiteX52" fmla="*/ 960789 w 1006252"/>
              <a:gd name="connsiteY52" fmla="*/ 678532 h 961329"/>
              <a:gd name="connsiteX53" fmla="*/ 45553 w 1006252"/>
              <a:gd name="connsiteY53" fmla="*/ 678532 h 961329"/>
              <a:gd name="connsiteX54" fmla="*/ 36254 w 1006252"/>
              <a:gd name="connsiteY54" fmla="*/ 669188 h 961329"/>
              <a:gd name="connsiteX55" fmla="*/ 45553 w 1006252"/>
              <a:gd name="connsiteY55" fmla="*/ 659844 h 961329"/>
              <a:gd name="connsiteX56" fmla="*/ 96362 w 1006252"/>
              <a:gd name="connsiteY56" fmla="*/ 754140 h 961329"/>
              <a:gd name="connsiteX57" fmla="*/ 909890 w 1006252"/>
              <a:gd name="connsiteY57" fmla="*/ 754140 h 961329"/>
              <a:gd name="connsiteX58" fmla="*/ 919189 w 1006252"/>
              <a:gd name="connsiteY58" fmla="*/ 763484 h 961329"/>
              <a:gd name="connsiteX59" fmla="*/ 909890 w 1006252"/>
              <a:gd name="connsiteY59" fmla="*/ 772828 h 961329"/>
              <a:gd name="connsiteX60" fmla="*/ 96362 w 1006252"/>
              <a:gd name="connsiteY60" fmla="*/ 772828 h 961329"/>
              <a:gd name="connsiteX61" fmla="*/ 87063 w 1006252"/>
              <a:gd name="connsiteY61" fmla="*/ 763484 h 961329"/>
              <a:gd name="connsiteX62" fmla="*/ 96362 w 1006252"/>
              <a:gd name="connsiteY62" fmla="*/ 754140 h 961329"/>
              <a:gd name="connsiteX63" fmla="*/ 180774 w 1006252"/>
              <a:gd name="connsiteY63" fmla="*/ 848390 h 961329"/>
              <a:gd name="connsiteX64" fmla="*/ 825478 w 1006252"/>
              <a:gd name="connsiteY64" fmla="*/ 848390 h 961329"/>
              <a:gd name="connsiteX65" fmla="*/ 834777 w 1006252"/>
              <a:gd name="connsiteY65" fmla="*/ 857734 h 961329"/>
              <a:gd name="connsiteX66" fmla="*/ 825478 w 1006252"/>
              <a:gd name="connsiteY66" fmla="*/ 867078 h 961329"/>
              <a:gd name="connsiteX67" fmla="*/ 180774 w 1006252"/>
              <a:gd name="connsiteY67" fmla="*/ 867078 h 961329"/>
              <a:gd name="connsiteX68" fmla="*/ 171475 w 1006252"/>
              <a:gd name="connsiteY68" fmla="*/ 857734 h 961329"/>
              <a:gd name="connsiteX69" fmla="*/ 180774 w 1006252"/>
              <a:gd name="connsiteY69" fmla="*/ 848390 h 961329"/>
              <a:gd name="connsiteX70" fmla="*/ 345600 w 1006252"/>
              <a:gd name="connsiteY70" fmla="*/ 942641 h 961329"/>
              <a:gd name="connsiteX71" fmla="*/ 660652 w 1006252"/>
              <a:gd name="connsiteY71" fmla="*/ 942641 h 961329"/>
              <a:gd name="connsiteX72" fmla="*/ 669951 w 1006252"/>
              <a:gd name="connsiteY72" fmla="*/ 951985 h 961329"/>
              <a:gd name="connsiteX73" fmla="*/ 660652 w 1006252"/>
              <a:gd name="connsiteY73" fmla="*/ 961329 h 961329"/>
              <a:gd name="connsiteX74" fmla="*/ 345600 w 1006252"/>
              <a:gd name="connsiteY74" fmla="*/ 961329 h 961329"/>
              <a:gd name="connsiteX75" fmla="*/ 336301 w 1006252"/>
              <a:gd name="connsiteY75" fmla="*/ 951985 h 961329"/>
              <a:gd name="connsiteX76" fmla="*/ 345600 w 1006252"/>
              <a:gd name="connsiteY76" fmla="*/ 942641 h 961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1006252" h="961329">
                <a:moveTo>
                  <a:pt x="996998" y="489986"/>
                </a:moveTo>
                <a:lnTo>
                  <a:pt x="9299" y="489986"/>
                </a:lnTo>
                <a:cubicBezTo>
                  <a:pt x="4178" y="489986"/>
                  <a:pt x="0" y="485808"/>
                  <a:pt x="0" y="480687"/>
                </a:cubicBezTo>
                <a:cubicBezTo>
                  <a:pt x="0" y="475521"/>
                  <a:pt x="4178" y="471343"/>
                  <a:pt x="9299" y="471343"/>
                </a:cubicBezTo>
                <a:lnTo>
                  <a:pt x="996953" y="471343"/>
                </a:lnTo>
                <a:cubicBezTo>
                  <a:pt x="1002119" y="471343"/>
                  <a:pt x="1006252" y="475521"/>
                  <a:pt x="1006252" y="480687"/>
                </a:cubicBezTo>
                <a:cubicBezTo>
                  <a:pt x="1006297" y="485808"/>
                  <a:pt x="1002119" y="489986"/>
                  <a:pt x="996998" y="489986"/>
                </a:cubicBezTo>
                <a:close/>
                <a:moveTo>
                  <a:pt x="987609" y="395736"/>
                </a:moveTo>
                <a:lnTo>
                  <a:pt x="18688" y="395736"/>
                </a:lnTo>
                <a:cubicBezTo>
                  <a:pt x="13522" y="395736"/>
                  <a:pt x="9344" y="391558"/>
                  <a:pt x="9344" y="386392"/>
                </a:cubicBezTo>
                <a:cubicBezTo>
                  <a:pt x="9344" y="381225"/>
                  <a:pt x="13522" y="377047"/>
                  <a:pt x="18688" y="377047"/>
                </a:cubicBezTo>
                <a:lnTo>
                  <a:pt x="987609" y="377047"/>
                </a:lnTo>
                <a:cubicBezTo>
                  <a:pt x="992775" y="377047"/>
                  <a:pt x="996908" y="381225"/>
                  <a:pt x="996908" y="386392"/>
                </a:cubicBezTo>
                <a:cubicBezTo>
                  <a:pt x="996908" y="391558"/>
                  <a:pt x="992775" y="395736"/>
                  <a:pt x="987609" y="395736"/>
                </a:cubicBezTo>
                <a:close/>
                <a:moveTo>
                  <a:pt x="958992" y="301485"/>
                </a:moveTo>
                <a:lnTo>
                  <a:pt x="47305" y="301485"/>
                </a:lnTo>
                <a:cubicBezTo>
                  <a:pt x="42139" y="301485"/>
                  <a:pt x="38006" y="297307"/>
                  <a:pt x="38006" y="292141"/>
                </a:cubicBezTo>
                <a:cubicBezTo>
                  <a:pt x="38006" y="286975"/>
                  <a:pt x="42184" y="282797"/>
                  <a:pt x="47305" y="282797"/>
                </a:cubicBezTo>
                <a:lnTo>
                  <a:pt x="959037" y="282797"/>
                </a:lnTo>
                <a:cubicBezTo>
                  <a:pt x="964203" y="282797"/>
                  <a:pt x="968336" y="286975"/>
                  <a:pt x="968336" y="292141"/>
                </a:cubicBezTo>
                <a:cubicBezTo>
                  <a:pt x="968336" y="297307"/>
                  <a:pt x="964158" y="301485"/>
                  <a:pt x="958992" y="301485"/>
                </a:cubicBezTo>
                <a:close/>
                <a:moveTo>
                  <a:pt x="906970" y="207190"/>
                </a:moveTo>
                <a:lnTo>
                  <a:pt x="99327" y="207190"/>
                </a:lnTo>
                <a:cubicBezTo>
                  <a:pt x="94161" y="207190"/>
                  <a:pt x="90028" y="203012"/>
                  <a:pt x="90028" y="197845"/>
                </a:cubicBezTo>
                <a:cubicBezTo>
                  <a:pt x="90028" y="192679"/>
                  <a:pt x="94206" y="188501"/>
                  <a:pt x="99327" y="188501"/>
                </a:cubicBezTo>
                <a:lnTo>
                  <a:pt x="906970" y="188501"/>
                </a:lnTo>
                <a:cubicBezTo>
                  <a:pt x="912136" y="188501"/>
                  <a:pt x="916269" y="192679"/>
                  <a:pt x="916269" y="197845"/>
                </a:cubicBezTo>
                <a:cubicBezTo>
                  <a:pt x="916269" y="203012"/>
                  <a:pt x="912136" y="207190"/>
                  <a:pt x="906970" y="207190"/>
                </a:cubicBezTo>
                <a:close/>
                <a:moveTo>
                  <a:pt x="820402" y="112939"/>
                </a:moveTo>
                <a:lnTo>
                  <a:pt x="185850" y="112939"/>
                </a:lnTo>
                <a:cubicBezTo>
                  <a:pt x="180684" y="112939"/>
                  <a:pt x="176551" y="108761"/>
                  <a:pt x="176551" y="103595"/>
                </a:cubicBezTo>
                <a:cubicBezTo>
                  <a:pt x="176551" y="98429"/>
                  <a:pt x="180729" y="94251"/>
                  <a:pt x="185850" y="94251"/>
                </a:cubicBezTo>
                <a:lnTo>
                  <a:pt x="820402" y="94251"/>
                </a:lnTo>
                <a:cubicBezTo>
                  <a:pt x="825568" y="94251"/>
                  <a:pt x="829701" y="98429"/>
                  <a:pt x="829701" y="103595"/>
                </a:cubicBezTo>
                <a:cubicBezTo>
                  <a:pt x="829701" y="108761"/>
                  <a:pt x="825568" y="112939"/>
                  <a:pt x="820402" y="112939"/>
                </a:cubicBezTo>
                <a:close/>
                <a:moveTo>
                  <a:pt x="647310" y="18688"/>
                </a:moveTo>
                <a:lnTo>
                  <a:pt x="358988" y="18688"/>
                </a:lnTo>
                <a:cubicBezTo>
                  <a:pt x="353821" y="18688"/>
                  <a:pt x="349688" y="14510"/>
                  <a:pt x="349688" y="9344"/>
                </a:cubicBezTo>
                <a:cubicBezTo>
                  <a:pt x="349688" y="4178"/>
                  <a:pt x="353866" y="0"/>
                  <a:pt x="358988" y="0"/>
                </a:cubicBezTo>
                <a:lnTo>
                  <a:pt x="647265" y="0"/>
                </a:lnTo>
                <a:cubicBezTo>
                  <a:pt x="652431" y="0"/>
                  <a:pt x="656564" y="4178"/>
                  <a:pt x="656564" y="9344"/>
                </a:cubicBezTo>
                <a:cubicBezTo>
                  <a:pt x="656564" y="14510"/>
                  <a:pt x="652431" y="18688"/>
                  <a:pt x="647310" y="18688"/>
                </a:cubicBezTo>
                <a:close/>
                <a:moveTo>
                  <a:pt x="17835" y="565593"/>
                </a:moveTo>
                <a:lnTo>
                  <a:pt x="988462" y="565593"/>
                </a:lnTo>
                <a:cubicBezTo>
                  <a:pt x="993628" y="565593"/>
                  <a:pt x="997762" y="569771"/>
                  <a:pt x="997762" y="574938"/>
                </a:cubicBezTo>
                <a:cubicBezTo>
                  <a:pt x="997762" y="580104"/>
                  <a:pt x="993584" y="584282"/>
                  <a:pt x="988462" y="584282"/>
                </a:cubicBezTo>
                <a:lnTo>
                  <a:pt x="17835" y="584282"/>
                </a:lnTo>
                <a:cubicBezTo>
                  <a:pt x="12669" y="584282"/>
                  <a:pt x="8536" y="580104"/>
                  <a:pt x="8536" y="574938"/>
                </a:cubicBezTo>
                <a:cubicBezTo>
                  <a:pt x="8491" y="569771"/>
                  <a:pt x="12669" y="565593"/>
                  <a:pt x="17835" y="565593"/>
                </a:cubicBezTo>
                <a:close/>
                <a:moveTo>
                  <a:pt x="45553" y="659844"/>
                </a:moveTo>
                <a:lnTo>
                  <a:pt x="960789" y="659844"/>
                </a:lnTo>
                <a:cubicBezTo>
                  <a:pt x="965955" y="659844"/>
                  <a:pt x="970088" y="664022"/>
                  <a:pt x="970088" y="669188"/>
                </a:cubicBezTo>
                <a:cubicBezTo>
                  <a:pt x="970088" y="674354"/>
                  <a:pt x="965910" y="678532"/>
                  <a:pt x="960789" y="678532"/>
                </a:cubicBezTo>
                <a:lnTo>
                  <a:pt x="45553" y="678532"/>
                </a:lnTo>
                <a:cubicBezTo>
                  <a:pt x="40387" y="678532"/>
                  <a:pt x="36254" y="674354"/>
                  <a:pt x="36254" y="669188"/>
                </a:cubicBezTo>
                <a:cubicBezTo>
                  <a:pt x="36254" y="664022"/>
                  <a:pt x="40387" y="659844"/>
                  <a:pt x="45553" y="659844"/>
                </a:cubicBezTo>
                <a:close/>
                <a:moveTo>
                  <a:pt x="96362" y="754140"/>
                </a:moveTo>
                <a:lnTo>
                  <a:pt x="909890" y="754140"/>
                </a:lnTo>
                <a:cubicBezTo>
                  <a:pt x="915056" y="754140"/>
                  <a:pt x="919189" y="758317"/>
                  <a:pt x="919189" y="763484"/>
                </a:cubicBezTo>
                <a:cubicBezTo>
                  <a:pt x="919189" y="768650"/>
                  <a:pt x="915011" y="772828"/>
                  <a:pt x="909890" y="772828"/>
                </a:cubicBezTo>
                <a:lnTo>
                  <a:pt x="96362" y="772828"/>
                </a:lnTo>
                <a:cubicBezTo>
                  <a:pt x="91196" y="772828"/>
                  <a:pt x="87063" y="768650"/>
                  <a:pt x="87063" y="763484"/>
                </a:cubicBezTo>
                <a:cubicBezTo>
                  <a:pt x="87063" y="758317"/>
                  <a:pt x="91241" y="754140"/>
                  <a:pt x="96362" y="754140"/>
                </a:cubicBezTo>
                <a:close/>
                <a:moveTo>
                  <a:pt x="180774" y="848390"/>
                </a:moveTo>
                <a:lnTo>
                  <a:pt x="825478" y="848390"/>
                </a:lnTo>
                <a:cubicBezTo>
                  <a:pt x="830644" y="848390"/>
                  <a:pt x="834777" y="852568"/>
                  <a:pt x="834777" y="857734"/>
                </a:cubicBezTo>
                <a:cubicBezTo>
                  <a:pt x="834777" y="862901"/>
                  <a:pt x="830599" y="867078"/>
                  <a:pt x="825478" y="867078"/>
                </a:cubicBezTo>
                <a:lnTo>
                  <a:pt x="180774" y="867078"/>
                </a:lnTo>
                <a:cubicBezTo>
                  <a:pt x="175608" y="867078"/>
                  <a:pt x="171475" y="862901"/>
                  <a:pt x="171475" y="857734"/>
                </a:cubicBezTo>
                <a:cubicBezTo>
                  <a:pt x="171475" y="852568"/>
                  <a:pt x="175653" y="848390"/>
                  <a:pt x="180774" y="848390"/>
                </a:cubicBezTo>
                <a:close/>
                <a:moveTo>
                  <a:pt x="345600" y="942641"/>
                </a:moveTo>
                <a:lnTo>
                  <a:pt x="660652" y="942641"/>
                </a:lnTo>
                <a:cubicBezTo>
                  <a:pt x="665818" y="942641"/>
                  <a:pt x="669951" y="946819"/>
                  <a:pt x="669951" y="951985"/>
                </a:cubicBezTo>
                <a:cubicBezTo>
                  <a:pt x="669951" y="957151"/>
                  <a:pt x="665773" y="961329"/>
                  <a:pt x="660652" y="961329"/>
                </a:cubicBezTo>
                <a:lnTo>
                  <a:pt x="345600" y="961329"/>
                </a:lnTo>
                <a:cubicBezTo>
                  <a:pt x="340434" y="961329"/>
                  <a:pt x="336301" y="957151"/>
                  <a:pt x="336301" y="951985"/>
                </a:cubicBezTo>
                <a:cubicBezTo>
                  <a:pt x="336301" y="946819"/>
                  <a:pt x="340479" y="942641"/>
                  <a:pt x="345600" y="94264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446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99AF29D9-5948-4D19-AF42-3C1E6594074D}"/>
              </a:ext>
            </a:extLst>
          </p:cNvPr>
          <p:cNvSpPr/>
          <p:nvPr/>
        </p:nvSpPr>
        <p:spPr>
          <a:xfrm rot="20332329">
            <a:off x="3118519" y="1257269"/>
            <a:ext cx="557989" cy="557989"/>
          </a:xfrm>
          <a:prstGeom prst="ellipse">
            <a:avLst/>
          </a:prstGeom>
          <a:solidFill>
            <a:schemeClr val="bg1">
              <a:alpha val="4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pic>
        <p:nvPicPr>
          <p:cNvPr id="35" name="Picture 3">
            <a:extLst>
              <a:ext uri="{FF2B5EF4-FFF2-40B4-BE49-F238E27FC236}">
                <a16:creationId xmlns:a16="http://schemas.microsoft.com/office/drawing/2014/main" id="{C22C8728-4075-441A-897F-FF84A925D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70" y="1657410"/>
            <a:ext cx="2267705" cy="614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36"/>
          <p:cNvSpPr>
            <a:spLocks noChangeArrowheads="1"/>
          </p:cNvSpPr>
          <p:nvPr/>
        </p:nvSpPr>
        <p:spPr bwMode="auto">
          <a:xfrm>
            <a:off x="5497086" y="991175"/>
            <a:ext cx="2027238" cy="833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algn="ctr" eaLnBrk="1" hangingPunct="1">
              <a:defRPr/>
            </a:pPr>
            <a:r>
              <a:rPr lang="zh-CN" altLang="en-US" sz="4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行楷" pitchFamily="2" charset="-122"/>
              </a:rPr>
              <a:t>第五章</a:t>
            </a:r>
          </a:p>
        </p:txBody>
      </p:sp>
      <p:sp>
        <p:nvSpPr>
          <p:cNvPr id="32" name="Rectangle 37"/>
          <p:cNvSpPr>
            <a:spLocks noChangeArrowheads="1"/>
          </p:cNvSpPr>
          <p:nvPr/>
        </p:nvSpPr>
        <p:spPr bwMode="auto">
          <a:xfrm>
            <a:off x="4001229" y="1739806"/>
            <a:ext cx="5688012" cy="833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eaLnBrk="1" hangingPunct="1">
              <a:defRPr/>
            </a:pPr>
            <a:r>
              <a:rPr lang="zh-CN" altLang="en-US" sz="4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行楷" pitchFamily="2" charset="-122"/>
              </a:rPr>
              <a:t>二次型及其</a:t>
            </a:r>
            <a:r>
              <a:rPr lang="zh-CN" altLang="en-US" sz="4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行楷" pitchFamily="2" charset="-122"/>
              </a:rPr>
              <a:t>标准形</a:t>
            </a:r>
            <a:r>
              <a:rPr lang="zh-CN" altLang="en-US" sz="36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行楷" pitchFamily="2" charset="-122"/>
              </a:rPr>
              <a:t> </a:t>
            </a:r>
            <a:endParaRPr lang="zh-CN" altLang="en-US" sz="360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ea typeface="华文行楷" pitchFamily="2" charset="-122"/>
            </a:endParaRPr>
          </a:p>
        </p:txBody>
      </p:sp>
      <p:pic>
        <p:nvPicPr>
          <p:cNvPr id="3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816" y="4451350"/>
            <a:ext cx="5432425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0495641"/>
              </p:ext>
            </p:extLst>
          </p:nvPr>
        </p:nvGraphicFramePr>
        <p:xfrm>
          <a:off x="9497993" y="4974949"/>
          <a:ext cx="2623670" cy="187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3" name="剪辑" r:id="rId6" imgW="4006850" imgH="2857500" progId="MS_ClipArt_Gallery.2">
                  <p:embed/>
                </p:oleObj>
              </mc:Choice>
              <mc:Fallback>
                <p:oleObj name="剪辑" r:id="rId6" imgW="4006850" imgH="285750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97993" y="4974949"/>
                        <a:ext cx="2623670" cy="187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" name="Picture 1" descr="C:\Temp\ketrina\Lecture1-Introductio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4804001"/>
            <a:ext cx="4598996" cy="20539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3281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ChangeArrowheads="1"/>
          </p:cNvSpPr>
          <p:nvPr/>
        </p:nvSpPr>
        <p:spPr bwMode="auto">
          <a:xfrm>
            <a:off x="1936266" y="10912"/>
            <a:ext cx="9144000" cy="68580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C5ECFF"/>
              </a:gs>
              <a:gs pos="50000">
                <a:srgbClr val="FFFFFF"/>
              </a:gs>
              <a:gs pos="100000">
                <a:srgbClr val="C5ECFF"/>
              </a:gs>
            </a:gsLst>
            <a:lin ang="2700000" scaled="1"/>
          </a:gradFill>
          <a:ln w="57150" cap="rnd" cmpd="thinThick">
            <a:solidFill>
              <a:srgbClr val="996633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3" name="Text Box 296"/>
          <p:cNvSpPr txBox="1">
            <a:spLocks noChangeArrowheads="1"/>
          </p:cNvSpPr>
          <p:nvPr/>
        </p:nvSpPr>
        <p:spPr bwMode="auto">
          <a:xfrm>
            <a:off x="3563553" y="893763"/>
            <a:ext cx="56165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49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/>
              <a:t>判别下面方程的几何图形是什么？</a:t>
            </a:r>
          </a:p>
        </p:txBody>
      </p:sp>
      <p:graphicFrame>
        <p:nvGraphicFramePr>
          <p:cNvPr id="4" name="Object 29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4388161"/>
              </p:ext>
            </p:extLst>
          </p:nvPr>
        </p:nvGraphicFramePr>
        <p:xfrm>
          <a:off x="4209666" y="1541463"/>
          <a:ext cx="39243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83" name="公式" r:id="rId5" imgW="3924300" imgH="520700" progId="Equation.3">
                  <p:embed/>
                </p:oleObj>
              </mc:Choice>
              <mc:Fallback>
                <p:oleObj name="公式" r:id="rId5" imgW="3924300" imgH="520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9666" y="1541463"/>
                        <a:ext cx="39243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2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5290615"/>
              </p:ext>
            </p:extLst>
          </p:nvPr>
        </p:nvGraphicFramePr>
        <p:xfrm>
          <a:off x="4427153" y="2773363"/>
          <a:ext cx="52578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84" name="公式" r:id="rId7" imgW="5257800" imgH="977900" progId="Equation.3">
                  <p:embed/>
                </p:oleObj>
              </mc:Choice>
              <mc:Fallback>
                <p:oleObj name="公式" r:id="rId7" imgW="5257800" imgH="977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153" y="2773363"/>
                        <a:ext cx="5257800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303"/>
          <p:cNvSpPr txBox="1">
            <a:spLocks noChangeArrowheads="1"/>
          </p:cNvSpPr>
          <p:nvPr/>
        </p:nvSpPr>
        <p:spPr bwMode="auto">
          <a:xfrm>
            <a:off x="2242753" y="2190750"/>
            <a:ext cx="3384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49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/>
              <a:t>作旋转变换</a:t>
            </a:r>
          </a:p>
        </p:txBody>
      </p:sp>
      <p:sp>
        <p:nvSpPr>
          <p:cNvPr id="7" name="Text Box 305"/>
          <p:cNvSpPr txBox="1">
            <a:spLocks noChangeArrowheads="1"/>
          </p:cNvSpPr>
          <p:nvPr/>
        </p:nvSpPr>
        <p:spPr bwMode="auto">
          <a:xfrm>
            <a:off x="2230053" y="4030663"/>
            <a:ext cx="45354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49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/>
              <a:t>代入</a:t>
            </a:r>
            <a:r>
              <a:rPr lang="en-US" altLang="zh-CN"/>
              <a:t>(1)</a:t>
            </a:r>
            <a:r>
              <a:rPr lang="zh-CN" altLang="en-US"/>
              <a:t>左边，化为：</a:t>
            </a:r>
          </a:p>
        </p:txBody>
      </p:sp>
      <p:graphicFrame>
        <p:nvGraphicFramePr>
          <p:cNvPr id="8" name="Object 30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7222593"/>
              </p:ext>
            </p:extLst>
          </p:nvPr>
        </p:nvGraphicFramePr>
        <p:xfrm>
          <a:off x="3974716" y="4706938"/>
          <a:ext cx="47244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85" name="公式" r:id="rId9" imgW="4724400" imgH="939800" progId="Equation.3">
                  <p:embed/>
                </p:oleObj>
              </mc:Choice>
              <mc:Fallback>
                <p:oleObj name="公式" r:id="rId9" imgW="4724400" imgH="93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4716" y="4706938"/>
                        <a:ext cx="4724400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308"/>
          <p:cNvSpPr txBox="1">
            <a:spLocks noChangeArrowheads="1"/>
          </p:cNvSpPr>
          <p:nvPr/>
        </p:nvSpPr>
        <p:spPr bwMode="auto">
          <a:xfrm>
            <a:off x="2195128" y="5718175"/>
            <a:ext cx="20161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49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/>
              <a:t>见下图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9304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9"/>
          <p:cNvGrpSpPr>
            <a:grpSpLocks/>
          </p:cNvGrpSpPr>
          <p:nvPr/>
        </p:nvGrpSpPr>
        <p:grpSpPr bwMode="auto">
          <a:xfrm>
            <a:off x="3725930" y="1250750"/>
            <a:ext cx="4176712" cy="4175125"/>
            <a:chOff x="1202" y="437"/>
            <a:chExt cx="2631" cy="2630"/>
          </a:xfrm>
        </p:grpSpPr>
        <p:grpSp>
          <p:nvGrpSpPr>
            <p:cNvPr id="4" name="Group 28"/>
            <p:cNvGrpSpPr>
              <a:grpSpLocks/>
            </p:cNvGrpSpPr>
            <p:nvPr/>
          </p:nvGrpSpPr>
          <p:grpSpPr bwMode="auto">
            <a:xfrm>
              <a:off x="1383" y="437"/>
              <a:ext cx="2404" cy="2630"/>
              <a:chOff x="1383" y="437"/>
              <a:chExt cx="2404" cy="2630"/>
            </a:xfrm>
          </p:grpSpPr>
          <p:sp>
            <p:nvSpPr>
              <p:cNvPr id="9" name="Line 18"/>
              <p:cNvSpPr>
                <a:spLocks noChangeShapeType="1"/>
              </p:cNvSpPr>
              <p:nvPr/>
            </p:nvSpPr>
            <p:spPr bwMode="auto">
              <a:xfrm rot="1800000" flipV="1">
                <a:off x="1383" y="1746"/>
                <a:ext cx="2404" cy="46"/>
              </a:xfrm>
              <a:prstGeom prst="line">
                <a:avLst/>
              </a:prstGeom>
              <a:noFill/>
              <a:ln w="12700">
                <a:solidFill>
                  <a:srgbClr val="3333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" name="Line 19"/>
              <p:cNvSpPr>
                <a:spLocks noChangeShapeType="1"/>
              </p:cNvSpPr>
              <p:nvPr/>
            </p:nvSpPr>
            <p:spPr bwMode="auto">
              <a:xfrm rot="1800000" flipV="1">
                <a:off x="2517" y="437"/>
                <a:ext cx="0" cy="2630"/>
              </a:xfrm>
              <a:prstGeom prst="line">
                <a:avLst/>
              </a:prstGeom>
              <a:noFill/>
              <a:ln w="12700">
                <a:solidFill>
                  <a:srgbClr val="3333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5" name="Oval 20"/>
            <p:cNvSpPr>
              <a:spLocks noChangeArrowheads="1"/>
            </p:cNvSpPr>
            <p:nvPr/>
          </p:nvSpPr>
          <p:spPr bwMode="auto">
            <a:xfrm rot="1800000">
              <a:off x="2218" y="816"/>
              <a:ext cx="635" cy="1814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6" name="Group 27"/>
            <p:cNvGrpSpPr>
              <a:grpSpLocks/>
            </p:cNvGrpSpPr>
            <p:nvPr/>
          </p:nvGrpSpPr>
          <p:grpSpPr bwMode="auto">
            <a:xfrm>
              <a:off x="1202" y="482"/>
              <a:ext cx="2631" cy="2449"/>
              <a:chOff x="1202" y="482"/>
              <a:chExt cx="2631" cy="2449"/>
            </a:xfrm>
          </p:grpSpPr>
          <p:sp>
            <p:nvSpPr>
              <p:cNvPr id="7" name="Line 21"/>
              <p:cNvSpPr>
                <a:spLocks noChangeShapeType="1"/>
              </p:cNvSpPr>
              <p:nvPr/>
            </p:nvSpPr>
            <p:spPr bwMode="auto">
              <a:xfrm>
                <a:off x="1202" y="1722"/>
                <a:ext cx="2631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Line 22"/>
              <p:cNvSpPr>
                <a:spLocks noChangeShapeType="1"/>
              </p:cNvSpPr>
              <p:nvPr/>
            </p:nvSpPr>
            <p:spPr bwMode="auto">
              <a:xfrm flipV="1">
                <a:off x="2517" y="482"/>
                <a:ext cx="0" cy="244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graphicFrame>
        <p:nvGraphicFramePr>
          <p:cNvPr id="11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8981800"/>
              </p:ext>
            </p:extLst>
          </p:nvPr>
        </p:nvGraphicFramePr>
        <p:xfrm>
          <a:off x="8045517" y="3193850"/>
          <a:ext cx="254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8" name="公式" r:id="rId4" imgW="253890" imgH="241195" progId="Equation.3">
                  <p:embed/>
                </p:oleObj>
              </mc:Choice>
              <mc:Fallback>
                <p:oleObj name="公式" r:id="rId4" imgW="253890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45517" y="3193850"/>
                        <a:ext cx="2540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6562295"/>
              </p:ext>
            </p:extLst>
          </p:nvPr>
        </p:nvGraphicFramePr>
        <p:xfrm>
          <a:off x="5669030" y="961825"/>
          <a:ext cx="2540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9" name="公式" r:id="rId6" imgW="253780" imgH="317225" progId="Equation.3">
                  <p:embed/>
                </p:oleObj>
              </mc:Choice>
              <mc:Fallback>
                <p:oleObj name="公式" r:id="rId6" imgW="253780" imgH="31722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9030" y="961825"/>
                        <a:ext cx="2540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4719670"/>
              </p:ext>
            </p:extLst>
          </p:nvPr>
        </p:nvGraphicFramePr>
        <p:xfrm>
          <a:off x="7685155" y="4201913"/>
          <a:ext cx="2667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0" name="公式" r:id="rId8" imgW="266469" imgH="304536" progId="Equation.3">
                  <p:embed/>
                </p:oleObj>
              </mc:Choice>
              <mc:Fallback>
                <p:oleObj name="公式" r:id="rId8" imgW="266469" imgH="30453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5155" y="4201913"/>
                        <a:ext cx="2667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2786214"/>
              </p:ext>
            </p:extLst>
          </p:nvPr>
        </p:nvGraphicFramePr>
        <p:xfrm>
          <a:off x="6894580" y="1106288"/>
          <a:ext cx="2667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1" name="公式" r:id="rId10" imgW="266584" imgH="380835" progId="Equation.3">
                  <p:embed/>
                </p:oleObj>
              </mc:Choice>
              <mc:Fallback>
                <p:oleObj name="公式" r:id="rId10" imgW="266584" imgH="38083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4580" y="1106288"/>
                        <a:ext cx="2667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图片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02443" y="1120575"/>
            <a:ext cx="7696200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4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9"/>
          <p:cNvSpPr txBox="1">
            <a:spLocks noChangeArrowheads="1"/>
          </p:cNvSpPr>
          <p:nvPr/>
        </p:nvSpPr>
        <p:spPr bwMode="auto">
          <a:xfrm>
            <a:off x="2620149" y="1760374"/>
            <a:ext cx="57610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kumimoji="1" lang="zh-CN" alt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若仅考虑二次项</a:t>
            </a:r>
            <a:r>
              <a:rPr kumimoji="1" lang="en-US" altLang="zh-CN" sz="2800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</p:txBody>
      </p:sp>
      <p:sp>
        <p:nvSpPr>
          <p:cNvPr id="3" name="Text Box 33"/>
          <p:cNvSpPr txBox="1">
            <a:spLocks noChangeArrowheads="1"/>
          </p:cNvSpPr>
          <p:nvPr/>
        </p:nvSpPr>
        <p:spPr bwMode="auto">
          <a:xfrm>
            <a:off x="5690442" y="1760374"/>
            <a:ext cx="43211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  <a:defRPr/>
            </a:pPr>
            <a:r>
              <a:rPr lang="zh-CN" altLang="en-US" sz="2800" kern="0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二元二次齐次多项式函数</a:t>
            </a:r>
          </a:p>
        </p:txBody>
      </p:sp>
      <p:sp>
        <p:nvSpPr>
          <p:cNvPr id="4" name="Text Box 34"/>
          <p:cNvSpPr txBox="1">
            <a:spLocks noChangeArrowheads="1"/>
          </p:cNvSpPr>
          <p:nvPr/>
        </p:nvSpPr>
        <p:spPr bwMode="auto">
          <a:xfrm>
            <a:off x="2838430" y="3517340"/>
            <a:ext cx="1727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kumimoji="1" lang="zh-CN" alt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推广</a:t>
            </a:r>
          </a:p>
        </p:txBody>
      </p:sp>
      <p:sp>
        <p:nvSpPr>
          <p:cNvPr id="5" name="AutoShape 35"/>
          <p:cNvSpPr>
            <a:spLocks noChangeArrowheads="1"/>
          </p:cNvSpPr>
          <p:nvPr/>
        </p:nvSpPr>
        <p:spPr bwMode="auto">
          <a:xfrm>
            <a:off x="3989368" y="3733240"/>
            <a:ext cx="1295400" cy="144462"/>
          </a:xfrm>
          <a:prstGeom prst="rightArrow">
            <a:avLst>
              <a:gd name="adj1" fmla="val 50000"/>
              <a:gd name="adj2" fmla="val 224177"/>
            </a:avLst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800" b="0" i="0" u="none" strike="noStrike" kern="0" cap="none" spc="0" normalizeH="0" baseline="0" noProof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Text Box 36"/>
          <p:cNvSpPr txBox="1">
            <a:spLocks noChangeArrowheads="1"/>
          </p:cNvSpPr>
          <p:nvPr/>
        </p:nvSpPr>
        <p:spPr bwMode="auto">
          <a:xfrm>
            <a:off x="5500668" y="3517340"/>
            <a:ext cx="45370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kumimoji="1" lang="en-US" altLang="zh-CN" sz="2800" b="1" i="1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n</a:t>
            </a:r>
            <a:r>
              <a:rPr kumimoji="1" lang="zh-CN" altLang="en-US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元二次齐次多项式函数</a:t>
            </a:r>
          </a:p>
        </p:txBody>
      </p:sp>
      <p:graphicFrame>
        <p:nvGraphicFramePr>
          <p:cNvPr id="7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2969043"/>
              </p:ext>
            </p:extLst>
          </p:nvPr>
        </p:nvGraphicFramePr>
        <p:xfrm>
          <a:off x="4565630" y="2700773"/>
          <a:ext cx="35433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8" name="公式" r:id="rId4" imgW="3543300" imgH="419100" progId="Equation.3">
                  <p:embed/>
                </p:oleObj>
              </mc:Choice>
              <mc:Fallback>
                <p:oleObj name="公式" r:id="rId4" imgW="35433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5630" y="2700773"/>
                        <a:ext cx="35433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160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35548" y="197117"/>
            <a:ext cx="6902450" cy="8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kumimoji="1" lang="zh-CN" altLang="en-US" sz="3600" b="1">
                <a:solidFill>
                  <a:srgbClr val="0000FF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一、二次型的概念</a:t>
            </a:r>
          </a:p>
        </p:txBody>
      </p:sp>
      <p:grpSp>
        <p:nvGrpSpPr>
          <p:cNvPr id="3" name="Group 29"/>
          <p:cNvGrpSpPr>
            <a:grpSpLocks/>
          </p:cNvGrpSpPr>
          <p:nvPr/>
        </p:nvGrpSpPr>
        <p:grpSpPr bwMode="auto">
          <a:xfrm>
            <a:off x="191087" y="892442"/>
            <a:ext cx="8893176" cy="3481388"/>
            <a:chOff x="181" y="738"/>
            <a:chExt cx="5602" cy="2193"/>
          </a:xfrm>
        </p:grpSpPr>
        <p:sp>
          <p:nvSpPr>
            <p:cNvPr id="4" name="Text Box 6"/>
            <p:cNvSpPr txBox="1">
              <a:spLocks noChangeArrowheads="1"/>
            </p:cNvSpPr>
            <p:nvPr/>
          </p:nvSpPr>
          <p:spPr bwMode="auto">
            <a:xfrm>
              <a:off x="181" y="2604"/>
              <a:ext cx="24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称为</a:t>
              </a:r>
              <a:r>
                <a:rPr kumimoji="1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二次型</a:t>
              </a:r>
              <a:r>
                <a:rPr kumimoji="1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，简记为  </a:t>
              </a:r>
              <a:r>
                <a:rPr kumimoji="1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.</a:t>
              </a:r>
            </a:p>
          </p:txBody>
        </p:sp>
        <p:sp>
          <p:nvSpPr>
            <p:cNvPr id="5" name="Text Box 15"/>
            <p:cNvSpPr txBox="1">
              <a:spLocks noChangeArrowheads="1"/>
            </p:cNvSpPr>
            <p:nvPr/>
          </p:nvSpPr>
          <p:spPr bwMode="auto">
            <a:xfrm>
              <a:off x="272" y="738"/>
              <a:ext cx="551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定义</a:t>
              </a:r>
              <a:r>
                <a:rPr kumimoji="1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</a:rPr>
                <a:t>1</a:t>
              </a:r>
              <a:r>
                <a:rPr kumimoji="1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kumimoji="1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含有  个变量         的二次齐次多项式函数</a:t>
              </a:r>
              <a:endPara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aphicFrame>
          <p:nvGraphicFramePr>
            <p:cNvPr id="6" name="Object 17"/>
            <p:cNvGraphicFramePr>
              <a:graphicFrameLocks noChangeAspect="1"/>
            </p:cNvGraphicFramePr>
            <p:nvPr/>
          </p:nvGraphicFramePr>
          <p:xfrm>
            <a:off x="1497" y="880"/>
            <a:ext cx="136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65" name="公式" r:id="rId4" imgW="215806" imgH="228501" progId="Equation.3">
                    <p:embed/>
                  </p:oleObj>
                </mc:Choice>
                <mc:Fallback>
                  <p:oleObj name="公式" r:id="rId4" imgW="215806" imgH="22850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97" y="880"/>
                          <a:ext cx="136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18"/>
            <p:cNvGraphicFramePr>
              <a:graphicFrameLocks noChangeAspect="1"/>
            </p:cNvGraphicFramePr>
            <p:nvPr/>
          </p:nvGraphicFramePr>
          <p:xfrm>
            <a:off x="2359" y="790"/>
            <a:ext cx="1032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66" name="公式" r:id="rId6" imgW="1637589" imgH="406224" progId="Equation.3">
                    <p:embed/>
                  </p:oleObj>
                </mc:Choice>
                <mc:Fallback>
                  <p:oleObj name="公式" r:id="rId6" imgW="1637589" imgH="4062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9" y="790"/>
                          <a:ext cx="1032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19"/>
            <p:cNvGraphicFramePr>
              <a:graphicFrameLocks noChangeAspect="1"/>
            </p:cNvGraphicFramePr>
            <p:nvPr/>
          </p:nvGraphicFramePr>
          <p:xfrm>
            <a:off x="2268" y="2694"/>
            <a:ext cx="184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67" name="公式" r:id="rId8" imgW="291973" imgH="355446" progId="Equation.3">
                    <p:embed/>
                  </p:oleObj>
                </mc:Choice>
                <mc:Fallback>
                  <p:oleObj name="公式" r:id="rId8" imgW="291973" imgH="35544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68" y="2694"/>
                          <a:ext cx="184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30"/>
          <p:cNvGrpSpPr>
            <a:grpSpLocks/>
          </p:cNvGrpSpPr>
          <p:nvPr/>
        </p:nvGrpSpPr>
        <p:grpSpPr bwMode="auto">
          <a:xfrm>
            <a:off x="191086" y="4486542"/>
            <a:ext cx="6229350" cy="531813"/>
            <a:chOff x="181" y="3002"/>
            <a:chExt cx="3924" cy="335"/>
          </a:xfrm>
        </p:grpSpPr>
        <p:graphicFrame>
          <p:nvGraphicFramePr>
            <p:cNvPr id="10" name="Object 21"/>
            <p:cNvGraphicFramePr>
              <a:graphicFrameLocks noChangeAspect="1"/>
            </p:cNvGraphicFramePr>
            <p:nvPr/>
          </p:nvGraphicFramePr>
          <p:xfrm>
            <a:off x="475" y="3057"/>
            <a:ext cx="205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68" name="公式" r:id="rId10" imgW="317225" imgH="444114" progId="Equation.3">
                    <p:embed/>
                  </p:oleObj>
                </mc:Choice>
                <mc:Fallback>
                  <p:oleObj name="公式" r:id="rId10" imgW="317225" imgH="44411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5" y="3057"/>
                          <a:ext cx="205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 Box 23"/>
            <p:cNvSpPr txBox="1">
              <a:spLocks noChangeArrowheads="1"/>
            </p:cNvSpPr>
            <p:nvPr/>
          </p:nvSpPr>
          <p:spPr bwMode="auto">
            <a:xfrm>
              <a:off x="181" y="3002"/>
              <a:ext cx="392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当  是复数时，  称为</a:t>
              </a:r>
              <a:r>
                <a:rPr kumimoji="1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复二次型</a:t>
              </a:r>
              <a:r>
                <a:rPr kumimoji="1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；</a:t>
              </a:r>
              <a:endPara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aphicFrame>
          <p:nvGraphicFramePr>
            <p:cNvPr id="12" name="Object 24"/>
            <p:cNvGraphicFramePr>
              <a:graphicFrameLocks noChangeAspect="1"/>
            </p:cNvGraphicFramePr>
            <p:nvPr/>
          </p:nvGraphicFramePr>
          <p:xfrm>
            <a:off x="1814" y="3060"/>
            <a:ext cx="184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69" name="公式" r:id="rId12" imgW="291973" imgH="355446" progId="Equation.3">
                    <p:embed/>
                  </p:oleObj>
                </mc:Choice>
                <mc:Fallback>
                  <p:oleObj name="公式" r:id="rId12" imgW="291973" imgH="35544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14" y="3060"/>
                          <a:ext cx="184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Group 31"/>
          <p:cNvGrpSpPr>
            <a:grpSpLocks/>
          </p:cNvGrpSpPr>
          <p:nvPr/>
        </p:nvGrpSpPr>
        <p:grpSpPr bwMode="auto">
          <a:xfrm>
            <a:off x="191086" y="5051692"/>
            <a:ext cx="5367337" cy="531813"/>
            <a:chOff x="181" y="3358"/>
            <a:chExt cx="3381" cy="335"/>
          </a:xfrm>
        </p:grpSpPr>
        <p:graphicFrame>
          <p:nvGraphicFramePr>
            <p:cNvPr id="14" name="Object 25"/>
            <p:cNvGraphicFramePr>
              <a:graphicFrameLocks noChangeAspect="1"/>
            </p:cNvGraphicFramePr>
            <p:nvPr/>
          </p:nvGraphicFramePr>
          <p:xfrm>
            <a:off x="475" y="3413"/>
            <a:ext cx="205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70" name="公式" r:id="rId13" imgW="317225" imgH="444114" progId="Equation.3">
                    <p:embed/>
                  </p:oleObj>
                </mc:Choice>
                <mc:Fallback>
                  <p:oleObj name="公式" r:id="rId13" imgW="317225" imgH="44411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5" y="3413"/>
                          <a:ext cx="205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Text Box 26"/>
            <p:cNvSpPr txBox="1">
              <a:spLocks noChangeArrowheads="1"/>
            </p:cNvSpPr>
            <p:nvPr/>
          </p:nvSpPr>
          <p:spPr bwMode="auto">
            <a:xfrm>
              <a:off x="181" y="3358"/>
              <a:ext cx="338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当  是实数时，  称为</a:t>
              </a:r>
              <a:r>
                <a:rPr kumimoji="1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实二次型</a:t>
              </a:r>
              <a:r>
                <a:rPr kumimoji="1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.</a:t>
              </a:r>
            </a:p>
          </p:txBody>
        </p:sp>
        <p:graphicFrame>
          <p:nvGraphicFramePr>
            <p:cNvPr id="16" name="Object 27"/>
            <p:cNvGraphicFramePr>
              <a:graphicFrameLocks noChangeAspect="1"/>
            </p:cNvGraphicFramePr>
            <p:nvPr/>
          </p:nvGraphicFramePr>
          <p:xfrm>
            <a:off x="1814" y="3416"/>
            <a:ext cx="184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71" name="公式" r:id="rId14" imgW="291973" imgH="355446" progId="Equation.3">
                    <p:embed/>
                  </p:oleObj>
                </mc:Choice>
                <mc:Fallback>
                  <p:oleObj name="公式" r:id="rId14" imgW="291973" imgH="35544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14" y="3416"/>
                          <a:ext cx="184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" name="Text Box 28"/>
          <p:cNvSpPr txBox="1">
            <a:spLocks noChangeArrowheads="1"/>
          </p:cNvSpPr>
          <p:nvPr/>
        </p:nvSpPr>
        <p:spPr bwMode="auto">
          <a:xfrm>
            <a:off x="191086" y="5654942"/>
            <a:ext cx="45370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kumimoji="1" lang="zh-CN" altLang="en-US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本章只研究</a:t>
            </a:r>
            <a:r>
              <a:rPr kumimoji="1" lang="zh-CN" altLang="en-US" sz="28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实二次型</a:t>
            </a:r>
            <a:r>
              <a:rPr kumimoji="1"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</a:p>
        </p:txBody>
      </p:sp>
      <p:pic>
        <p:nvPicPr>
          <p:cNvPr id="18" name="Picture 11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136" y="1694664"/>
            <a:ext cx="7246937" cy="307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8855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ChangeArrowheads="1"/>
          </p:cNvSpPr>
          <p:nvPr/>
        </p:nvSpPr>
        <p:spPr bwMode="auto">
          <a:xfrm>
            <a:off x="2512193" y="888716"/>
            <a:ext cx="8163811" cy="424554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57150" cap="rnd" cmpd="thinThick">
            <a:solidFill>
              <a:srgbClr val="996633"/>
            </a:solidFill>
            <a:prstDash val="sysDot"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595103" y="431516"/>
            <a:ext cx="1103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例如：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7856281"/>
              </p:ext>
            </p:extLst>
          </p:nvPr>
        </p:nvGraphicFramePr>
        <p:xfrm>
          <a:off x="2806366" y="1112838"/>
          <a:ext cx="36195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2" name="Equation" r:id="rId5" imgW="3619500" imgH="469900" progId="Equation.DSMT4">
                  <p:embed/>
                </p:oleObj>
              </mc:Choice>
              <mc:Fallback>
                <p:oleObj name="Equation" r:id="rId5" imgW="36195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6366" y="1112838"/>
                        <a:ext cx="36195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9431984"/>
              </p:ext>
            </p:extLst>
          </p:nvPr>
        </p:nvGraphicFramePr>
        <p:xfrm>
          <a:off x="2755566" y="1722438"/>
          <a:ext cx="44577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3" name="Equation" r:id="rId7" imgW="4457700" imgH="469900" progId="Equation.DSMT4">
                  <p:embed/>
                </p:oleObj>
              </mc:Choice>
              <mc:Fallback>
                <p:oleObj name="Equation" r:id="rId7" imgW="44577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5566" y="1722438"/>
                        <a:ext cx="44577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1325230"/>
              </p:ext>
            </p:extLst>
          </p:nvPr>
        </p:nvGraphicFramePr>
        <p:xfrm>
          <a:off x="2730166" y="2427288"/>
          <a:ext cx="53594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4" name="Equation" r:id="rId9" imgW="5359400" imgH="431800" progId="Equation.DSMT4">
                  <p:embed/>
                </p:oleObj>
              </mc:Choice>
              <mc:Fallback>
                <p:oleObj name="Equation" r:id="rId9" imgW="53594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0166" y="2427288"/>
                        <a:ext cx="53594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3375681"/>
              </p:ext>
            </p:extLst>
          </p:nvPr>
        </p:nvGraphicFramePr>
        <p:xfrm>
          <a:off x="8013366" y="1182688"/>
          <a:ext cx="46355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5" name="Equation" r:id="rId11" imgW="393700" imgH="1562100" progId="Equation.DSMT4">
                  <p:embed/>
                </p:oleObj>
              </mc:Choice>
              <mc:Fallback>
                <p:oleObj name="Equation" r:id="rId11" imgW="393700" imgH="1562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13366" y="1182688"/>
                        <a:ext cx="463550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8448341" y="1812925"/>
            <a:ext cx="2022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都是二次型。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3029277"/>
              </p:ext>
            </p:extLst>
          </p:nvPr>
        </p:nvGraphicFramePr>
        <p:xfrm>
          <a:off x="2758741" y="3702050"/>
          <a:ext cx="3086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6" name="Equation" r:id="rId13" imgW="3086100" imgH="469900" progId="Equation.DSMT4">
                  <p:embed/>
                </p:oleObj>
              </mc:Choice>
              <mc:Fallback>
                <p:oleObj name="Equation" r:id="rId13" imgW="30861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8741" y="3702050"/>
                        <a:ext cx="30861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5800840"/>
              </p:ext>
            </p:extLst>
          </p:nvPr>
        </p:nvGraphicFramePr>
        <p:xfrm>
          <a:off x="2698416" y="4311650"/>
          <a:ext cx="35052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7" name="Equation" r:id="rId15" imgW="3505200" imgH="469900" progId="Equation.DSMT4">
                  <p:embed/>
                </p:oleObj>
              </mc:Choice>
              <mc:Fallback>
                <p:oleObj name="Equation" r:id="rId15" imgW="35052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8416" y="4311650"/>
                        <a:ext cx="35052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2710969"/>
              </p:ext>
            </p:extLst>
          </p:nvPr>
        </p:nvGraphicFramePr>
        <p:xfrm>
          <a:off x="6314741" y="3702050"/>
          <a:ext cx="461963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8" name="Equation" r:id="rId17" imgW="393529" imgH="1002865" progId="Equation.DSMT4">
                  <p:embed/>
                </p:oleObj>
              </mc:Choice>
              <mc:Fallback>
                <p:oleObj name="Equation" r:id="rId17" imgW="393529" imgH="100286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4741" y="3702050"/>
                        <a:ext cx="461963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6695741" y="4006850"/>
            <a:ext cx="2022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不是二次型。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73102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ChangeArrowheads="1"/>
          </p:cNvSpPr>
          <p:nvPr/>
        </p:nvSpPr>
        <p:spPr bwMode="auto">
          <a:xfrm>
            <a:off x="2069433" y="182880"/>
            <a:ext cx="8970745" cy="66751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C5ECFF"/>
              </a:gs>
              <a:gs pos="50000">
                <a:srgbClr val="FFFFFF"/>
              </a:gs>
              <a:gs pos="100000">
                <a:srgbClr val="C5ECFF"/>
              </a:gs>
            </a:gsLst>
            <a:lin ang="2700000" scaled="1"/>
          </a:gradFill>
          <a:ln w="57150" cap="rnd" cmpd="thinThick">
            <a:solidFill>
              <a:srgbClr val="996633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zh-CN" altLang="en-US" kern="0">
              <a:solidFill>
                <a:sysClr val="windowText" lastClr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2644109" y="445844"/>
            <a:ext cx="2276950" cy="511450"/>
            <a:chOff x="182" y="349"/>
            <a:chExt cx="1462" cy="331"/>
          </a:xfrm>
        </p:grpSpPr>
        <p:graphicFrame>
          <p:nvGraphicFramePr>
            <p:cNvPr id="4" name="Object 4"/>
            <p:cNvGraphicFramePr>
              <a:graphicFrameLocks noChangeAspect="1"/>
            </p:cNvGraphicFramePr>
            <p:nvPr/>
          </p:nvGraphicFramePr>
          <p:xfrm>
            <a:off x="516" y="376"/>
            <a:ext cx="1128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18" name="Equation" r:id="rId4" imgW="1790700" imgH="482600" progId="Equation.DSMT4">
                    <p:embed/>
                  </p:oleObj>
                </mc:Choice>
                <mc:Fallback>
                  <p:oleObj name="Equation" r:id="rId4" imgW="1790700" imgH="482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6" y="376"/>
                          <a:ext cx="1128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182" y="349"/>
              <a:ext cx="31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取</a:t>
              </a:r>
            </a:p>
          </p:txBody>
        </p:sp>
      </p:grpSp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4841208" y="485362"/>
            <a:ext cx="4295367" cy="505270"/>
            <a:chOff x="1994" y="349"/>
            <a:chExt cx="2758" cy="327"/>
          </a:xfrm>
        </p:grpSpPr>
        <p:graphicFrame>
          <p:nvGraphicFramePr>
            <p:cNvPr id="7" name="Object 7"/>
            <p:cNvGraphicFramePr>
              <a:graphicFrameLocks noChangeAspect="1"/>
            </p:cNvGraphicFramePr>
            <p:nvPr/>
          </p:nvGraphicFramePr>
          <p:xfrm>
            <a:off x="2336" y="372"/>
            <a:ext cx="2416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19" name="Equation" r:id="rId6" imgW="3835400" imgH="482600" progId="Equation.DSMT4">
                    <p:embed/>
                  </p:oleObj>
                </mc:Choice>
                <mc:Fallback>
                  <p:oleObj name="Equation" r:id="rId6" imgW="3835400" imgH="482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6" y="372"/>
                          <a:ext cx="2416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Text Box 8"/>
            <p:cNvSpPr txBox="1">
              <a:spLocks noChangeArrowheads="1"/>
            </p:cNvSpPr>
            <p:nvPr/>
          </p:nvSpPr>
          <p:spPr bwMode="auto">
            <a:xfrm>
              <a:off x="1994" y="349"/>
              <a:ext cx="31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则</a:t>
              </a:r>
            </a:p>
          </p:txBody>
        </p:sp>
      </p:grp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2625058" y="1175861"/>
            <a:ext cx="304320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则（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）式可以表示为</a:t>
            </a:r>
          </a:p>
        </p:txBody>
      </p:sp>
      <p:sp>
        <p:nvSpPr>
          <p:cNvPr id="10" name="Text Box 15"/>
          <p:cNvSpPr txBox="1">
            <a:spLocks noChangeArrowheads="1"/>
          </p:cNvSpPr>
          <p:nvPr/>
        </p:nvSpPr>
        <p:spPr bwMode="auto">
          <a:xfrm>
            <a:off x="7585424" y="5985565"/>
            <a:ext cx="2786485" cy="46166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二次型用和号表示</a:t>
            </a:r>
          </a:p>
        </p:txBody>
      </p:sp>
      <p:graphicFrame>
        <p:nvGraphicFramePr>
          <p:cNvPr id="11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3124781"/>
              </p:ext>
            </p:extLst>
          </p:nvPr>
        </p:nvGraphicFramePr>
        <p:xfrm>
          <a:off x="2530602" y="5528920"/>
          <a:ext cx="4533652" cy="1295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0" name="Equation" r:id="rId8" imgW="1600200" imgH="457200" progId="Equation.DSMT4">
                  <p:embed/>
                </p:oleObj>
              </mc:Choice>
              <mc:Fallback>
                <p:oleObj name="Equation" r:id="rId8" imgW="16002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0602" y="5528920"/>
                        <a:ext cx="4533652" cy="12957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6"/>
          <p:cNvSpPr>
            <a:spLocks/>
          </p:cNvSpPr>
          <p:nvPr/>
        </p:nvSpPr>
        <p:spPr bwMode="auto">
          <a:xfrm>
            <a:off x="5278723" y="6372927"/>
            <a:ext cx="1974810" cy="202416"/>
          </a:xfrm>
          <a:custGeom>
            <a:avLst/>
            <a:gdLst>
              <a:gd name="T0" fmla="*/ 0 w 1268"/>
              <a:gd name="T1" fmla="*/ 0 h 131"/>
              <a:gd name="T2" fmla="*/ 186491540 w 1268"/>
              <a:gd name="T3" fmla="*/ 186491077 h 131"/>
              <a:gd name="T4" fmla="*/ 345262166 w 1268"/>
              <a:gd name="T5" fmla="*/ 80644793 h 131"/>
              <a:gd name="T6" fmla="*/ 423386285 w 1268"/>
              <a:gd name="T7" fmla="*/ 27720858 h 131"/>
              <a:gd name="T8" fmla="*/ 740925851 w 1268"/>
              <a:gd name="T9" fmla="*/ 264614952 h 131"/>
              <a:gd name="T10" fmla="*/ 977820645 w 1268"/>
              <a:gd name="T11" fmla="*/ 211692617 h 131"/>
              <a:gd name="T12" fmla="*/ 1055946253 w 1268"/>
              <a:gd name="T13" fmla="*/ 133567154 h 131"/>
              <a:gd name="T14" fmla="*/ 1136591222 w 1268"/>
              <a:gd name="T15" fmla="*/ 105846308 h 131"/>
              <a:gd name="T16" fmla="*/ 1295360211 w 1268"/>
              <a:gd name="T17" fmla="*/ 0 h 131"/>
              <a:gd name="T18" fmla="*/ 1638101329 w 1268"/>
              <a:gd name="T19" fmla="*/ 186491077 h 131"/>
              <a:gd name="T20" fmla="*/ 2111890918 w 1268"/>
              <a:gd name="T21" fmla="*/ 0 h 131"/>
              <a:gd name="T22" fmla="*/ 2147483647 w 1268"/>
              <a:gd name="T23" fmla="*/ 186491077 h 131"/>
              <a:gd name="T24" fmla="*/ 2147483647 w 1268"/>
              <a:gd name="T25" fmla="*/ 264614952 h 131"/>
              <a:gd name="T26" fmla="*/ 2147483647 w 1268"/>
              <a:gd name="T27" fmla="*/ 211692617 h 131"/>
              <a:gd name="T28" fmla="*/ 2147483647 w 1268"/>
              <a:gd name="T29" fmla="*/ 80644793 h 131"/>
              <a:gd name="T30" fmla="*/ 2147483647 w 1268"/>
              <a:gd name="T31" fmla="*/ 239413462 h 131"/>
              <a:gd name="T32" fmla="*/ 2147483647 w 1268"/>
              <a:gd name="T33" fmla="*/ 211692617 h 131"/>
              <a:gd name="T34" fmla="*/ 2147483647 w 1268"/>
              <a:gd name="T35" fmla="*/ 158768644 h 131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268"/>
              <a:gd name="T55" fmla="*/ 0 h 131"/>
              <a:gd name="T56" fmla="*/ 1268 w 1268"/>
              <a:gd name="T57" fmla="*/ 131 h 131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268" h="131">
                <a:moveTo>
                  <a:pt x="0" y="0"/>
                </a:moveTo>
                <a:cubicBezTo>
                  <a:pt x="51" y="34"/>
                  <a:pt x="23" y="40"/>
                  <a:pt x="74" y="74"/>
                </a:cubicBezTo>
                <a:cubicBezTo>
                  <a:pt x="95" y="60"/>
                  <a:pt x="116" y="46"/>
                  <a:pt x="137" y="32"/>
                </a:cubicBezTo>
                <a:cubicBezTo>
                  <a:pt x="147" y="25"/>
                  <a:pt x="168" y="11"/>
                  <a:pt x="168" y="11"/>
                </a:cubicBezTo>
                <a:cubicBezTo>
                  <a:pt x="197" y="53"/>
                  <a:pt x="250" y="76"/>
                  <a:pt x="294" y="105"/>
                </a:cubicBezTo>
                <a:cubicBezTo>
                  <a:pt x="306" y="103"/>
                  <a:pt x="369" y="96"/>
                  <a:pt x="388" y="84"/>
                </a:cubicBezTo>
                <a:cubicBezTo>
                  <a:pt x="400" y="76"/>
                  <a:pt x="407" y="61"/>
                  <a:pt x="419" y="53"/>
                </a:cubicBezTo>
                <a:cubicBezTo>
                  <a:pt x="428" y="47"/>
                  <a:pt x="441" y="47"/>
                  <a:pt x="451" y="42"/>
                </a:cubicBezTo>
                <a:cubicBezTo>
                  <a:pt x="473" y="30"/>
                  <a:pt x="514" y="0"/>
                  <a:pt x="514" y="0"/>
                </a:cubicBezTo>
                <a:cubicBezTo>
                  <a:pt x="576" y="17"/>
                  <a:pt x="595" y="55"/>
                  <a:pt x="650" y="74"/>
                </a:cubicBezTo>
                <a:cubicBezTo>
                  <a:pt x="716" y="60"/>
                  <a:pt x="773" y="23"/>
                  <a:pt x="838" y="0"/>
                </a:cubicBezTo>
                <a:cubicBezTo>
                  <a:pt x="872" y="23"/>
                  <a:pt x="898" y="51"/>
                  <a:pt x="932" y="74"/>
                </a:cubicBezTo>
                <a:cubicBezTo>
                  <a:pt x="939" y="84"/>
                  <a:pt x="943" y="97"/>
                  <a:pt x="953" y="105"/>
                </a:cubicBezTo>
                <a:cubicBezTo>
                  <a:pt x="986" y="131"/>
                  <a:pt x="1016" y="95"/>
                  <a:pt x="1048" y="84"/>
                </a:cubicBezTo>
                <a:cubicBezTo>
                  <a:pt x="1050" y="83"/>
                  <a:pt x="1121" y="27"/>
                  <a:pt x="1131" y="32"/>
                </a:cubicBezTo>
                <a:cubicBezTo>
                  <a:pt x="1154" y="43"/>
                  <a:pt x="1173" y="95"/>
                  <a:pt x="1173" y="95"/>
                </a:cubicBezTo>
                <a:cubicBezTo>
                  <a:pt x="1187" y="91"/>
                  <a:pt x="1202" y="90"/>
                  <a:pt x="1215" y="84"/>
                </a:cubicBezTo>
                <a:cubicBezTo>
                  <a:pt x="1268" y="61"/>
                  <a:pt x="1230" y="63"/>
                  <a:pt x="1257" y="63"/>
                </a:cubicBezTo>
              </a:path>
            </a:pathLst>
          </a:cu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3" name="Picture 11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6" y="1717429"/>
            <a:ext cx="7109626" cy="3018282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/>
        </p:spPr>
      </p:pic>
      <p:graphicFrame>
        <p:nvGraphicFramePr>
          <p:cNvPr id="1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8840817"/>
              </p:ext>
            </p:extLst>
          </p:nvPr>
        </p:nvGraphicFramePr>
        <p:xfrm>
          <a:off x="2097563" y="2800067"/>
          <a:ext cx="4966691" cy="2409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1" name="Equation" r:id="rId11" imgW="4965700" imgH="2209800" progId="Equation.DSMT4">
                  <p:embed/>
                </p:oleObj>
              </mc:Choice>
              <mc:Fallback>
                <p:oleObj name="Equation" r:id="rId11" imgW="4965700" imgH="220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7563" y="2800067"/>
                        <a:ext cx="4966691" cy="2409915"/>
                      </a:xfrm>
                      <a:prstGeom prst="rect">
                        <a:avLst/>
                      </a:prstGeom>
                      <a:solidFill>
                        <a:srgbClr val="3333CC">
                          <a:lumMod val="20000"/>
                          <a:lumOff val="80000"/>
                        </a:srgbClr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688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autoUpdateAnimBg="0"/>
      <p:bldP spid="10" grpId="0" animBg="1" autoUpdateAnimBg="0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7303255"/>
              </p:ext>
            </p:extLst>
          </p:nvPr>
        </p:nvGraphicFramePr>
        <p:xfrm>
          <a:off x="217888" y="2465038"/>
          <a:ext cx="6350000" cy="214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6" name="Equation" r:id="rId4" imgW="6350000" imgH="2146300" progId="Equation.DSMT4">
                  <p:embed/>
                </p:oleObj>
              </mc:Choice>
              <mc:Fallback>
                <p:oleObj name="Equation" r:id="rId4" imgW="6350000" imgH="2146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888" y="2465038"/>
                        <a:ext cx="6350000" cy="214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6217991"/>
              </p:ext>
            </p:extLst>
          </p:nvPr>
        </p:nvGraphicFramePr>
        <p:xfrm>
          <a:off x="217888" y="4611338"/>
          <a:ext cx="6121400" cy="212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7" name="Equation" r:id="rId6" imgW="6121400" imgH="2120900" progId="Equation.DSMT4">
                  <p:embed/>
                </p:oleObj>
              </mc:Choice>
              <mc:Fallback>
                <p:oleObj name="Equation" r:id="rId6" imgW="6121400" imgH="2120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888" y="4611338"/>
                        <a:ext cx="6121400" cy="212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12" y="1088674"/>
            <a:ext cx="44577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49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987" y="1082676"/>
            <a:ext cx="4448175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49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39" y="1906588"/>
            <a:ext cx="581025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49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426" y="1811337"/>
            <a:ext cx="44958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49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829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ChangeArrowheads="1"/>
          </p:cNvSpPr>
          <p:nvPr/>
        </p:nvSpPr>
        <p:spPr bwMode="auto">
          <a:xfrm>
            <a:off x="2099895" y="20637"/>
            <a:ext cx="9144000" cy="68580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C5ECFF"/>
              </a:gs>
              <a:gs pos="50000">
                <a:srgbClr val="FFFFFF"/>
              </a:gs>
              <a:gs pos="100000">
                <a:srgbClr val="C5ECFF"/>
              </a:gs>
            </a:gsLst>
            <a:lin ang="2700000" scaled="1"/>
          </a:gradFill>
          <a:ln w="57150" cap="rnd" cmpd="thinThick">
            <a:solidFill>
              <a:srgbClr val="996633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zh-CN" altLang="en-US" kern="0">
              <a:solidFill>
                <a:sysClr val="windowText" lastClr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2712670" y="98425"/>
            <a:ext cx="12604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 type="none" w="sm" len="lg"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简记为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4541470" y="0"/>
            <a:ext cx="211613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 type="none" w="sm" len="lg"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b="1" i="1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f = X </a:t>
            </a:r>
            <a:r>
              <a:rPr kumimoji="1" lang="en-US" altLang="zh-CN" sz="3600" b="1" i="1" u="none" strike="noStrike" kern="0" cap="none" spc="0" normalizeH="0" baseline="3000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T </a:t>
            </a:r>
            <a:r>
              <a:rPr kumimoji="1" lang="en-US" altLang="zh-CN" sz="3600" b="1" i="1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AX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235457" y="98425"/>
            <a:ext cx="6000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 type="none" w="sm" len="lg"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(5)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696795" y="1295400"/>
            <a:ext cx="12525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 type="none" w="sm" len="lg"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其中：</a:t>
            </a:r>
          </a:p>
        </p:txBody>
      </p: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8565782" y="1165225"/>
            <a:ext cx="1547813" cy="2300287"/>
            <a:chOff x="4074" y="821"/>
            <a:chExt cx="975" cy="1449"/>
          </a:xfrm>
        </p:grpSpPr>
        <p:graphicFrame>
          <p:nvGraphicFramePr>
            <p:cNvPr id="8" name="Object 7"/>
            <p:cNvGraphicFramePr>
              <a:graphicFrameLocks noChangeAspect="1"/>
            </p:cNvGraphicFramePr>
            <p:nvPr/>
          </p:nvGraphicFramePr>
          <p:xfrm>
            <a:off x="4544" y="821"/>
            <a:ext cx="505" cy="14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06" name="公式" r:id="rId4" imgW="342751" imgH="939392" progId="Equation.3">
                    <p:embed/>
                  </p:oleObj>
                </mc:Choice>
                <mc:Fallback>
                  <p:oleObj name="公式" r:id="rId4" imgW="342751" imgH="93939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44" y="821"/>
                          <a:ext cx="505" cy="14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4074" y="1362"/>
              <a:ext cx="50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 type="none" w="sm" len="lg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X =</a:t>
              </a:r>
              <a:r>
                <a:rPr kumimoji="1" lang="en-US" altLang="zh-CN" sz="2800" b="1" i="1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 </a:t>
              </a:r>
            </a:p>
          </p:txBody>
        </p:sp>
      </p:grp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4004895" y="5218112"/>
            <a:ext cx="5172075" cy="116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 type="none" w="sm" len="lg"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称矩阵 </a:t>
            </a:r>
            <a:r>
              <a:rPr kumimoji="1" lang="en-US" altLang="zh-CN" sz="2800" b="1" i="1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A</a:t>
            </a:r>
            <a:r>
              <a:rPr kumimoji="1" lang="en-US" altLang="zh-CN" sz="2800" b="1" i="1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 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为二次型  </a:t>
            </a:r>
            <a:r>
              <a:rPr kumimoji="1" lang="en-US" altLang="zh-CN" sz="2800" b="1" i="1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f</a:t>
            </a:r>
            <a:r>
              <a:rPr kumimoji="1" lang="en-US" altLang="zh-CN" sz="2800" b="1" i="1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 </a:t>
            </a:r>
            <a:r>
              <a:rPr kumimoji="1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 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的矩阵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，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方阵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 </a:t>
            </a:r>
            <a:r>
              <a:rPr kumimoji="1" lang="en-US" altLang="zh-CN" sz="2800" b="1" i="1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A</a:t>
            </a:r>
            <a:r>
              <a:rPr kumimoji="1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 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的秩 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为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 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二次型的秩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。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314582" y="3397250"/>
            <a:ext cx="482600" cy="47625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zh-CN" altLang="en-US" kern="0">
              <a:solidFill>
                <a:sysClr val="windowText" lastClr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495807" y="1620837"/>
            <a:ext cx="482600" cy="474663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zh-CN" altLang="en-US" kern="0">
              <a:solidFill>
                <a:sysClr val="windowText" lastClr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095632" y="3402012"/>
            <a:ext cx="482600" cy="474663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zh-CN" altLang="en-US" kern="0">
              <a:solidFill>
                <a:sysClr val="windowText" lastClr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495807" y="2232025"/>
            <a:ext cx="482600" cy="474662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zh-CN" altLang="en-US" kern="0">
              <a:solidFill>
                <a:sysClr val="windowText" lastClr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495807" y="1009650"/>
            <a:ext cx="482600" cy="476250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zh-CN" altLang="en-US" kern="0">
              <a:solidFill>
                <a:sysClr val="windowText" lastClr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4503370" y="3384550"/>
            <a:ext cx="482600" cy="476250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zh-CN" altLang="en-US" kern="0">
              <a:solidFill>
                <a:sysClr val="windowText" lastClr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5303470" y="2232025"/>
            <a:ext cx="482600" cy="474662"/>
          </a:xfrm>
          <a:prstGeom prst="rect">
            <a:avLst/>
          </a:prstGeom>
          <a:solidFill>
            <a:srgbClr val="99FF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zh-CN" altLang="en-US" kern="0">
              <a:solidFill>
                <a:sysClr val="windowText" lastClr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095632" y="1620837"/>
            <a:ext cx="482600" cy="474663"/>
          </a:xfrm>
          <a:prstGeom prst="rect">
            <a:avLst/>
          </a:prstGeom>
          <a:solidFill>
            <a:srgbClr val="99FF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zh-CN" altLang="en-US" kern="0">
              <a:solidFill>
                <a:sysClr val="windowText" lastClr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4503370" y="2232025"/>
            <a:ext cx="482600" cy="474662"/>
          </a:xfrm>
          <a:prstGeom prst="rect">
            <a:avLst/>
          </a:prstGeom>
          <a:solidFill>
            <a:srgbClr val="2D2DB9">
              <a:lumMod val="60000"/>
              <a:lumOff val="40000"/>
            </a:srgbClr>
          </a:solidFill>
          <a:ln>
            <a:noFill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095632" y="1009650"/>
            <a:ext cx="482600" cy="476250"/>
          </a:xfrm>
          <a:prstGeom prst="rect">
            <a:avLst/>
          </a:prstGeom>
          <a:solidFill>
            <a:srgbClr val="2D2DB9">
              <a:lumMod val="60000"/>
              <a:lumOff val="40000"/>
            </a:srgbClr>
          </a:solidFill>
          <a:ln>
            <a:noFill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 w="0"/>
              <a:solidFill>
                <a:srgbClr val="00CC99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4503370" y="1565275"/>
            <a:ext cx="482600" cy="476250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zh-CN" altLang="en-US" kern="0">
              <a:solidFill>
                <a:sysClr val="windowText" lastClr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5303470" y="1009650"/>
            <a:ext cx="482600" cy="476250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zh-CN" altLang="en-US" kern="0">
              <a:solidFill>
                <a:sysClr val="windowText" lastClr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5200399"/>
              </p:ext>
            </p:extLst>
          </p:nvPr>
        </p:nvGraphicFramePr>
        <p:xfrm>
          <a:off x="3664128" y="803275"/>
          <a:ext cx="4643438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7" name="Equation" r:id="rId6" imgW="1993900" imgH="1168400" progId="Equation.DSMT4">
                  <p:embed/>
                </p:oleObj>
              </mc:Choice>
              <mc:Fallback>
                <p:oleObj name="Equation" r:id="rId6" imgW="1993900" imgH="1168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4128" y="803275"/>
                        <a:ext cx="4643438" cy="305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" name="Group 23"/>
          <p:cNvGrpSpPr>
            <a:grpSpLocks/>
          </p:cNvGrpSpPr>
          <p:nvPr/>
        </p:nvGrpSpPr>
        <p:grpSpPr bwMode="auto">
          <a:xfrm>
            <a:off x="2755532" y="4002087"/>
            <a:ext cx="4006850" cy="554038"/>
            <a:chOff x="414" y="2608"/>
            <a:chExt cx="2524" cy="349"/>
          </a:xfrm>
        </p:grpSpPr>
        <p:sp>
          <p:nvSpPr>
            <p:cNvPr id="25" name="Text Box 24"/>
            <p:cNvSpPr txBox="1">
              <a:spLocks noChangeArrowheads="1"/>
            </p:cNvSpPr>
            <p:nvPr/>
          </p:nvSpPr>
          <p:spPr bwMode="auto">
            <a:xfrm>
              <a:off x="414" y="2608"/>
              <a:ext cx="56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 type="none" w="sm" len="lg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CC66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显然</a:t>
              </a:r>
            </a:p>
          </p:txBody>
        </p:sp>
        <p:sp>
          <p:nvSpPr>
            <p:cNvPr id="26" name="Text Box 25"/>
            <p:cNvSpPr txBox="1">
              <a:spLocks noChangeArrowheads="1"/>
            </p:cNvSpPr>
            <p:nvPr/>
          </p:nvSpPr>
          <p:spPr bwMode="auto">
            <a:xfrm>
              <a:off x="1201" y="2627"/>
              <a:ext cx="1737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 type="none" w="sm" len="lg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(1) </a:t>
              </a:r>
              <a:r>
                <a:rPr kumimoji="1" lang="en-US" altLang="zh-CN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A</a:t>
              </a:r>
              <a:r>
                <a:rPr kumimoji="1" lang="zh-CN" altLang="zh-CN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是对称矩阵</a:t>
              </a:r>
              <a:endPara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</p:grpSp>
      <p:grpSp>
        <p:nvGrpSpPr>
          <p:cNvPr id="27" name="Group 26"/>
          <p:cNvGrpSpPr>
            <a:grpSpLocks/>
          </p:cNvGrpSpPr>
          <p:nvPr/>
        </p:nvGrpSpPr>
        <p:grpSpPr bwMode="auto">
          <a:xfrm>
            <a:off x="4062045" y="4465637"/>
            <a:ext cx="4670425" cy="762000"/>
            <a:chOff x="1237" y="2900"/>
            <a:chExt cx="2942" cy="480"/>
          </a:xfrm>
        </p:grpSpPr>
        <p:sp>
          <p:nvSpPr>
            <p:cNvPr id="28" name="Text Box 27"/>
            <p:cNvSpPr txBox="1">
              <a:spLocks noChangeArrowheads="1"/>
            </p:cNvSpPr>
            <p:nvPr/>
          </p:nvSpPr>
          <p:spPr bwMode="auto">
            <a:xfrm>
              <a:off x="1587" y="2950"/>
              <a:ext cx="153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 type="none" w="sm" len="lg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f</a:t>
              </a:r>
              <a:r>
                <a:rPr kumimoji="1" lang="en-US" altLang="zh-CN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 (</a:t>
              </a:r>
              <a:r>
                <a:rPr kumimoji="1" lang="en-US" altLang="zh-CN" sz="28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x</a:t>
              </a:r>
              <a:r>
                <a:rPr kumimoji="1" lang="en-US" altLang="zh-CN" sz="2800" b="1" i="0" u="none" strike="noStrike" kern="0" cap="none" spc="0" normalizeH="0" baseline="-2500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1</a:t>
              </a:r>
              <a:r>
                <a:rPr kumimoji="1" lang="en-US" altLang="zh-CN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, </a:t>
              </a:r>
              <a:r>
                <a:rPr kumimoji="1" lang="en-US" altLang="zh-CN" sz="28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x</a:t>
              </a:r>
              <a:r>
                <a:rPr kumimoji="1" lang="en-US" altLang="zh-CN" sz="2800" b="1" i="0" u="none" strike="noStrike" kern="0" cap="none" spc="0" normalizeH="0" baseline="-2500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2</a:t>
              </a:r>
              <a:r>
                <a:rPr kumimoji="1" lang="en-US" altLang="zh-CN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, …, </a:t>
              </a:r>
              <a:r>
                <a:rPr kumimoji="1" lang="en-US" altLang="zh-CN" sz="2800" b="1" i="1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x</a:t>
              </a:r>
              <a:r>
                <a:rPr kumimoji="1" lang="en-US" altLang="zh-CN" sz="2800" b="1" i="1" u="none" strike="noStrike" kern="0" cap="none" spc="0" normalizeH="0" baseline="-25000" noProof="0" dirty="0" err="1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n</a:t>
              </a:r>
              <a:r>
                <a:rPr kumimoji="1" lang="en-US" altLang="zh-CN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)</a:t>
              </a:r>
            </a:p>
          </p:txBody>
        </p:sp>
        <p:sp>
          <p:nvSpPr>
            <p:cNvPr id="29" name="AutoShape 28"/>
            <p:cNvSpPr>
              <a:spLocks noChangeArrowheads="1"/>
            </p:cNvSpPr>
            <p:nvPr/>
          </p:nvSpPr>
          <p:spPr bwMode="auto">
            <a:xfrm>
              <a:off x="3151" y="3081"/>
              <a:ext cx="611" cy="130"/>
            </a:xfrm>
            <a:prstGeom prst="leftRightArrow">
              <a:avLst>
                <a:gd name="adj1" fmla="val 50000"/>
                <a:gd name="adj2" fmla="val 94000"/>
              </a:avLst>
            </a:prstGeom>
            <a:solidFill>
              <a:srgbClr val="FFFF00"/>
            </a:solidFill>
            <a:ln w="9525">
              <a:solidFill>
                <a:srgbClr val="76DBF4"/>
              </a:solidFill>
              <a:miter lim="800000"/>
              <a:headEnd type="none" w="sm" len="lg"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3828" y="2900"/>
              <a:ext cx="351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 type="none" w="sm" len="lg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0" i="1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31" name="Text Box 30"/>
            <p:cNvSpPr txBox="1">
              <a:spLocks noChangeArrowheads="1"/>
            </p:cNvSpPr>
            <p:nvPr/>
          </p:nvSpPr>
          <p:spPr bwMode="auto">
            <a:xfrm>
              <a:off x="1237" y="2959"/>
              <a:ext cx="37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 type="none" w="sm" len="lg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(2)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347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4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  <p:bldP spid="10" grpId="0" build="p" autoUpdateAnimBg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3929186" y="2234575"/>
            <a:ext cx="4943475" cy="1085850"/>
          </a:xfrm>
          <a:prstGeom prst="rect">
            <a:avLst/>
          </a:prstGeom>
          <a:noFill/>
          <a:ln w="19050">
            <a:solidFill>
              <a:srgbClr val="0000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i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                n</a:t>
            </a:r>
          </a:p>
          <a:p>
            <a:pPr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kumimoji="1" lang="en-US" altLang="zh-CN" sz="2800" b="1" i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kumimoji="1" lang="en-US" altLang="zh-CN" sz="28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2800" b="1" i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x</a:t>
            </a:r>
            <a:r>
              <a:rPr kumimoji="1" lang="en-US" altLang="zh-CN" sz="2800" b="1" baseline="-25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  <a:r>
              <a:rPr kumimoji="1" lang="en-US" altLang="zh-CN" sz="28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kumimoji="1" lang="en-US" altLang="zh-CN" sz="2800" b="1" i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x</a:t>
            </a:r>
            <a:r>
              <a:rPr kumimoji="1" lang="en-US" altLang="zh-CN" sz="2800" b="1" baseline="-25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  <a:r>
              <a:rPr kumimoji="1" lang="en-US" altLang="zh-CN" sz="28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, …, </a:t>
            </a:r>
            <a:r>
              <a:rPr kumimoji="1" lang="en-US" altLang="zh-CN" sz="2800" b="1" i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x</a:t>
            </a:r>
            <a:r>
              <a:rPr kumimoji="1" lang="en-US" altLang="zh-CN" sz="2800" b="1" i="1" baseline="-25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kumimoji="1" lang="en-US" altLang="zh-CN" sz="28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) =   </a:t>
            </a:r>
            <a:r>
              <a:rPr kumimoji="1" lang="en-US" altLang="zh-CN" sz="28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   </a:t>
            </a:r>
            <a:r>
              <a:rPr kumimoji="1" lang="en-US" altLang="zh-CN" sz="2800" b="1" i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a</a:t>
            </a:r>
            <a:r>
              <a:rPr kumimoji="1" lang="en-US" altLang="zh-CN" sz="2800" b="1" i="1" baseline="-25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ij</a:t>
            </a:r>
            <a:r>
              <a:rPr kumimoji="1" lang="en-US" altLang="zh-CN" sz="2800" b="1" i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x</a:t>
            </a:r>
            <a:r>
              <a:rPr kumimoji="1" lang="en-US" altLang="zh-CN" sz="2800" b="1" i="1" baseline="-25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i</a:t>
            </a:r>
            <a:r>
              <a:rPr kumimoji="1" lang="en-US" altLang="zh-CN" sz="2800" b="1" i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x</a:t>
            </a:r>
            <a:r>
              <a:rPr kumimoji="1" lang="en-US" altLang="zh-CN" sz="2800" b="1" i="1" baseline="-25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j</a:t>
            </a:r>
            <a:r>
              <a:rPr kumimoji="1" lang="en-US" altLang="zh-CN" sz="28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</a:p>
          <a:p>
            <a:pPr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i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                                     i</a:t>
            </a:r>
            <a:r>
              <a:rPr kumimoji="1" lang="en-US" altLang="zh-CN" sz="24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, </a:t>
            </a:r>
            <a:r>
              <a:rPr kumimoji="1" lang="en-US" altLang="zh-CN" sz="2400" b="1" i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j</a:t>
            </a:r>
            <a:r>
              <a:rPr kumimoji="1" lang="en-US" altLang="zh-CN" sz="24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=1</a:t>
            </a:r>
            <a:endParaRPr kumimoji="1" lang="en-US" altLang="en-US" sz="2400" b="1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2414711" y="3701425"/>
            <a:ext cx="3651250" cy="1905000"/>
            <a:chOff x="480" y="1344"/>
            <a:chExt cx="2300" cy="1200"/>
          </a:xfrm>
        </p:grpSpPr>
        <p:sp>
          <p:nvSpPr>
            <p:cNvPr id="4" name="Rectangle 8"/>
            <p:cNvSpPr>
              <a:spLocks noChangeArrowheads="1"/>
            </p:cNvSpPr>
            <p:nvPr/>
          </p:nvSpPr>
          <p:spPr bwMode="auto">
            <a:xfrm>
              <a:off x="480" y="1776"/>
              <a:ext cx="56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1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kumimoji="1" lang="en-US" altLang="zh-CN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= </a:t>
              </a:r>
            </a:p>
          </p:txBody>
        </p:sp>
        <p:sp>
          <p:nvSpPr>
            <p:cNvPr id="5" name="AutoShape 9"/>
            <p:cNvSpPr>
              <a:spLocks noChangeArrowheads="1"/>
            </p:cNvSpPr>
            <p:nvPr/>
          </p:nvSpPr>
          <p:spPr bwMode="auto">
            <a:xfrm>
              <a:off x="1004" y="1344"/>
              <a:ext cx="1776" cy="1200"/>
            </a:xfrm>
            <a:prstGeom prst="bracketPair">
              <a:avLst>
                <a:gd name="adj" fmla="val 7250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kumimoji="1" lang="en-US" altLang="zh-CN" sz="2800" b="1" i="0" u="none" strike="noStrike" kern="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11</a:t>
              </a:r>
              <a:r>
                <a:rPr kumimoji="1" lang="en-US" altLang="zh-CN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8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kumimoji="1" lang="en-US" altLang="zh-CN" sz="2800" b="1" i="0" u="none" strike="noStrike" kern="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12</a:t>
              </a:r>
              <a:r>
                <a:rPr kumimoji="1" lang="en-US" altLang="zh-CN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 …  </a:t>
              </a:r>
              <a:r>
                <a:rPr kumimoji="1" lang="en-US" altLang="zh-CN" sz="28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kumimoji="1" lang="en-US" altLang="zh-CN" sz="2800" b="1" i="0" u="none" strike="noStrike" kern="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kumimoji="1" lang="en-US" altLang="zh-CN" sz="2800" b="1" i="1" u="none" strike="noStrike" kern="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kumimoji="1" lang="en-US" altLang="zh-CN" sz="2800" b="1" i="0" u="none" strike="noStrike" kern="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21</a:t>
              </a:r>
              <a:r>
                <a:rPr kumimoji="1" lang="en-US" altLang="zh-CN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8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kumimoji="1" lang="en-US" altLang="zh-CN" sz="2800" b="1" i="0" u="none" strike="noStrike" kern="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22</a:t>
              </a:r>
              <a:r>
                <a:rPr kumimoji="1" lang="en-US" altLang="zh-CN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 …  </a:t>
              </a:r>
              <a:r>
                <a:rPr kumimoji="1" lang="en-US" altLang="zh-CN" sz="28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kumimoji="1" lang="en-US" altLang="zh-CN" sz="2800" b="1" i="0" u="none" strike="noStrike" kern="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sz="2800" b="1" i="1" u="none" strike="noStrike" kern="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…  …  …  …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kumimoji="1" lang="en-US" altLang="zh-CN" sz="2800" b="1" i="1" u="none" strike="noStrike" kern="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r>
                <a:rPr kumimoji="1" lang="en-US" altLang="zh-CN" sz="2800" b="1" i="0" u="none" strike="noStrike" kern="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kumimoji="1" lang="en-US" altLang="zh-CN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sz="28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kumimoji="1" lang="en-US" altLang="zh-CN" sz="2800" b="1" i="1" u="none" strike="noStrike" kern="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r>
                <a:rPr kumimoji="1" lang="en-US" altLang="zh-CN" sz="2800" b="1" i="0" u="none" strike="noStrike" kern="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 …  </a:t>
              </a:r>
              <a:r>
                <a:rPr kumimoji="1" lang="en-US" altLang="zh-CN" sz="2800" b="1" i="1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kumimoji="1" lang="en-US" altLang="zh-CN" sz="2800" b="1" i="1" u="none" strike="noStrike" kern="0" cap="none" spc="0" normalizeH="0" baseline="-25000" noProof="0" dirty="0" err="1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nn</a:t>
              </a:r>
              <a:endParaRPr kumimoji="1" lang="en-US" altLang="zh-CN" sz="2800" b="1" i="1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" name="Group 10"/>
          <p:cNvGrpSpPr>
            <a:grpSpLocks/>
          </p:cNvGrpSpPr>
          <p:nvPr/>
        </p:nvGrpSpPr>
        <p:grpSpPr bwMode="auto">
          <a:xfrm>
            <a:off x="6834311" y="3701425"/>
            <a:ext cx="1438275" cy="1905000"/>
            <a:chOff x="4234" y="1680"/>
            <a:chExt cx="906" cy="1200"/>
          </a:xfrm>
        </p:grpSpPr>
        <p:sp>
          <p:nvSpPr>
            <p:cNvPr id="7" name="Rectangle 11"/>
            <p:cNvSpPr>
              <a:spLocks noChangeArrowheads="1"/>
            </p:cNvSpPr>
            <p:nvPr/>
          </p:nvSpPr>
          <p:spPr bwMode="auto">
            <a:xfrm>
              <a:off x="4234" y="2116"/>
              <a:ext cx="51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1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x </a:t>
              </a:r>
              <a:r>
                <a:rPr kumimoji="1" lang="en-US" altLang="zh-CN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= </a:t>
              </a:r>
            </a:p>
          </p:txBody>
        </p:sp>
        <p:sp>
          <p:nvSpPr>
            <p:cNvPr id="8" name="AutoShape 12"/>
            <p:cNvSpPr>
              <a:spLocks noChangeArrowheads="1"/>
            </p:cNvSpPr>
            <p:nvPr/>
          </p:nvSpPr>
          <p:spPr bwMode="auto">
            <a:xfrm>
              <a:off x="4704" y="1680"/>
              <a:ext cx="436" cy="1200"/>
            </a:xfrm>
            <a:prstGeom prst="bracketPair">
              <a:avLst>
                <a:gd name="adj" fmla="val 12843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1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r>
                <a:rPr kumimoji="1" lang="en-US" altLang="zh-CN" sz="2800" b="1" i="0" u="none" strike="noStrike" kern="0" cap="none" spc="0" normalizeH="0" baseline="-25000" noProof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sz="2800" b="1" i="1" u="none" strike="noStrike" kern="0" cap="none" spc="0" normalizeH="0" baseline="-2500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1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r>
                <a:rPr kumimoji="1" lang="en-US" altLang="zh-CN" sz="2800" b="1" i="0" u="none" strike="noStrike" kern="0" cap="none" spc="0" normalizeH="0" baseline="-25000" noProof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1" lang="en-US" altLang="zh-CN" sz="2800" b="1" i="1" u="none" strike="noStrike" kern="0" cap="none" spc="0" normalizeH="0" baseline="-2500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…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1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r>
                <a:rPr kumimoji="1" lang="en-US" altLang="zh-CN" sz="2800" b="1" i="1" u="none" strike="noStrike" kern="0" cap="none" spc="0" normalizeH="0" baseline="-25000" noProof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</a:p>
          </p:txBody>
        </p:sp>
      </p:grpSp>
      <p:sp>
        <p:nvSpPr>
          <p:cNvPr id="9" name="Rectangle 13"/>
          <p:cNvSpPr>
            <a:spLocks noChangeArrowheads="1"/>
          </p:cNvSpPr>
          <p:nvPr/>
        </p:nvSpPr>
        <p:spPr bwMode="auto">
          <a:xfrm>
            <a:off x="5886574" y="5835025"/>
            <a:ext cx="1262062" cy="695325"/>
          </a:xfrm>
          <a:prstGeom prst="rect">
            <a:avLst/>
          </a:prstGeom>
          <a:noFill/>
          <a:ln w="19050">
            <a:solidFill>
              <a:srgbClr val="0000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b="1" i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x</a:t>
            </a:r>
            <a:r>
              <a:rPr kumimoji="1" lang="en-US" altLang="zh-CN" sz="2800" b="1" baseline="30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sz="2800" b="1" i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Ax</a:t>
            </a:r>
            <a:r>
              <a:rPr kumimoji="1" lang="en-US" altLang="zh-CN" sz="28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</p:txBody>
      </p:sp>
      <p:grpSp>
        <p:nvGrpSpPr>
          <p:cNvPr id="10" name="Group 14"/>
          <p:cNvGrpSpPr>
            <a:grpSpLocks/>
          </p:cNvGrpSpPr>
          <p:nvPr/>
        </p:nvGrpSpPr>
        <p:grpSpPr bwMode="auto">
          <a:xfrm>
            <a:off x="6443786" y="3396625"/>
            <a:ext cx="76200" cy="2286000"/>
            <a:chOff x="3072" y="1248"/>
            <a:chExt cx="48" cy="1440"/>
          </a:xfrm>
        </p:grpSpPr>
        <p:sp>
          <p:nvSpPr>
            <p:cNvPr id="11" name="Line 15"/>
            <p:cNvSpPr>
              <a:spLocks noChangeShapeType="1"/>
            </p:cNvSpPr>
            <p:nvPr/>
          </p:nvSpPr>
          <p:spPr bwMode="auto">
            <a:xfrm>
              <a:off x="3072" y="1248"/>
              <a:ext cx="0" cy="144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" name="Line 16"/>
            <p:cNvSpPr>
              <a:spLocks noChangeShapeType="1"/>
            </p:cNvSpPr>
            <p:nvPr/>
          </p:nvSpPr>
          <p:spPr bwMode="auto">
            <a:xfrm>
              <a:off x="3120" y="1248"/>
              <a:ext cx="0" cy="144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3" name="AutoShape 17"/>
          <p:cNvSpPr>
            <a:spLocks noChangeArrowheads="1"/>
          </p:cNvSpPr>
          <p:nvPr/>
        </p:nvSpPr>
        <p:spPr bwMode="auto">
          <a:xfrm>
            <a:off x="2176586" y="6063625"/>
            <a:ext cx="1828800" cy="685800"/>
          </a:xfrm>
          <a:prstGeom prst="wedgeRectCallout">
            <a:avLst>
              <a:gd name="adj1" fmla="val -25259"/>
              <a:gd name="adj2" fmla="val -220602"/>
            </a:avLst>
          </a:prstGeom>
          <a:noFill/>
          <a:ln w="9525">
            <a:solidFill>
              <a:srgbClr val="0000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f </a:t>
            </a:r>
            <a:r>
              <a:rPr kumimoji="1"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的矩阵</a:t>
            </a:r>
          </a:p>
        </p:txBody>
      </p:sp>
      <p:sp>
        <p:nvSpPr>
          <p:cNvPr id="14" name="AutoShape 18"/>
          <p:cNvSpPr>
            <a:spLocks noChangeArrowheads="1"/>
          </p:cNvSpPr>
          <p:nvPr/>
        </p:nvSpPr>
        <p:spPr bwMode="auto">
          <a:xfrm>
            <a:off x="2252786" y="958225"/>
            <a:ext cx="2362200" cy="685800"/>
          </a:xfrm>
          <a:prstGeom prst="wedgeRectCallout">
            <a:avLst>
              <a:gd name="adj1" fmla="val 44088"/>
              <a:gd name="adj2" fmla="val 131019"/>
            </a:avLst>
          </a:prstGeom>
          <a:noFill/>
          <a:ln w="9525">
            <a:solidFill>
              <a:srgbClr val="0000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b="1" i="1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1" lang="zh-CN" altLang="en-US" sz="2800" b="1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的二次型</a:t>
            </a:r>
            <a:endParaRPr kumimoji="1" lang="zh-CN" altLang="en-US" sz="2800" b="1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5" name="Rectangle 19"/>
          <p:cNvSpPr>
            <a:spLocks noChangeArrowheads="1"/>
          </p:cNvSpPr>
          <p:nvPr/>
        </p:nvSpPr>
        <p:spPr bwMode="auto">
          <a:xfrm>
            <a:off x="7358186" y="1110625"/>
            <a:ext cx="2408238" cy="588963"/>
          </a:xfrm>
          <a:prstGeom prst="rect">
            <a:avLst/>
          </a:prstGeom>
          <a:noFill/>
          <a:ln w="9525">
            <a:solidFill>
              <a:srgbClr val="0000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b="1" i="1" u="sng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 b="1" i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f </a:t>
            </a:r>
            <a:r>
              <a:rPr kumimoji="1" lang="zh-CN" alt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的秩</a:t>
            </a:r>
            <a:r>
              <a:rPr kumimoji="1" lang="en-US" altLang="zh-CN" sz="28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 r(</a:t>
            </a:r>
            <a:r>
              <a:rPr kumimoji="1" lang="en-US" altLang="zh-CN" sz="2800" b="1" i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1" lang="en-US" altLang="zh-CN" sz="28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) </a:t>
            </a:r>
          </a:p>
        </p:txBody>
      </p:sp>
      <p:sp>
        <p:nvSpPr>
          <p:cNvPr id="16" name="Line 20"/>
          <p:cNvSpPr>
            <a:spLocks noChangeShapeType="1"/>
          </p:cNvSpPr>
          <p:nvPr/>
        </p:nvSpPr>
        <p:spPr bwMode="auto">
          <a:xfrm>
            <a:off x="2176586" y="872500"/>
            <a:ext cx="8001000" cy="0"/>
          </a:xfrm>
          <a:prstGeom prst="line">
            <a:avLst/>
          </a:prstGeom>
          <a:noFill/>
          <a:ln w="19050">
            <a:solidFill>
              <a:srgbClr val="FF99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" name="Rectangle 21"/>
          <p:cNvSpPr>
            <a:spLocks noChangeArrowheads="1"/>
          </p:cNvSpPr>
          <p:nvPr/>
        </p:nvSpPr>
        <p:spPr bwMode="auto">
          <a:xfrm>
            <a:off x="7682036" y="470863"/>
            <a:ext cx="2571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600" b="1"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Arial" panose="020B0604020202020204" pitchFamily="34" charset="0"/>
              </a:rPr>
              <a:t>§5.1 </a:t>
            </a:r>
            <a:r>
              <a:rPr kumimoji="1" lang="zh-CN" altLang="en-US" sz="1600" b="1"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Arial" panose="020B0604020202020204" pitchFamily="34" charset="0"/>
              </a:rPr>
              <a:t>二次型及其矩阵表示 </a:t>
            </a:r>
          </a:p>
        </p:txBody>
      </p:sp>
      <p:sp>
        <p:nvSpPr>
          <p:cNvPr id="18" name="Rectangle 22"/>
          <p:cNvSpPr>
            <a:spLocks noChangeArrowheads="1"/>
          </p:cNvSpPr>
          <p:nvPr/>
        </p:nvSpPr>
        <p:spPr bwMode="auto">
          <a:xfrm>
            <a:off x="2100386" y="456575"/>
            <a:ext cx="16065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第五章 二次型 </a:t>
            </a:r>
          </a:p>
        </p:txBody>
      </p:sp>
      <p:graphicFrame>
        <p:nvGraphicFramePr>
          <p:cNvPr id="1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1792794"/>
              </p:ext>
            </p:extLst>
          </p:nvPr>
        </p:nvGraphicFramePr>
        <p:xfrm>
          <a:off x="1813611" y="3356144"/>
          <a:ext cx="1751657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5" name="Equation" r:id="rId5" imgW="1790640" imgH="482400" progId="Equation.DSMT4">
                  <p:embed/>
                </p:oleObj>
              </mc:Choice>
              <mc:Fallback>
                <p:oleObj name="Equation" r:id="rId5" imgW="179064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3611" y="3356144"/>
                        <a:ext cx="1751657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870409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ChangeArrowheads="1"/>
          </p:cNvSpPr>
          <p:nvPr/>
        </p:nvSpPr>
        <p:spPr bwMode="auto">
          <a:xfrm>
            <a:off x="2393183" y="830662"/>
            <a:ext cx="8561196" cy="5747658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C5ECFF"/>
              </a:gs>
              <a:gs pos="50000">
                <a:srgbClr val="FFFFFF"/>
              </a:gs>
              <a:gs pos="100000">
                <a:srgbClr val="C5ECFF"/>
              </a:gs>
            </a:gsLst>
            <a:lin ang="2700000" scaled="1"/>
          </a:gradFill>
          <a:ln w="57150" cap="rnd" cmpd="thinThick">
            <a:solidFill>
              <a:srgbClr val="996633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zh-CN" altLang="en-US" kern="0">
              <a:solidFill>
                <a:sysClr val="windowText" lastClr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Rectangle 4"/>
          <p:cNvSpPr txBox="1">
            <a:spLocks noChangeArrowheads="1"/>
          </p:cNvSpPr>
          <p:nvPr/>
        </p:nvSpPr>
        <p:spPr bwMode="auto">
          <a:xfrm>
            <a:off x="2393183" y="847410"/>
            <a:ext cx="8428891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Clr>
                <a:srgbClr val="000000"/>
              </a:buClr>
              <a:defRPr/>
            </a:pPr>
            <a:r>
              <a:rPr kumimoji="1" lang="zh-CN" altLang="en-US" b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当给定了二次型 </a:t>
            </a:r>
            <a:r>
              <a:rPr kumimoji="1" lang="en-US" altLang="zh-CN" b="1" i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f </a:t>
            </a:r>
            <a:r>
              <a:rPr kumimoji="1" lang="zh-CN" altLang="en-US" b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时</a:t>
            </a:r>
            <a:r>
              <a:rPr kumimoji="1" lang="en-US" altLang="zh-CN" b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, </a:t>
            </a:r>
            <a:r>
              <a:rPr kumimoji="1" lang="zh-CN" altLang="en-US" b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要求能准确写出其对应的实对称矩阵</a:t>
            </a:r>
            <a:r>
              <a:rPr kumimoji="1" lang="en-US" altLang="zh-CN" b="1" i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A</a:t>
            </a:r>
            <a:r>
              <a:rPr kumimoji="1" lang="zh-CN" altLang="en-US" b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：</a:t>
            </a:r>
          </a:p>
          <a:p>
            <a:pPr eaLnBrk="1" hangingPunct="1">
              <a:buClr>
                <a:srgbClr val="000000"/>
              </a:buClr>
              <a:defRPr/>
            </a:pPr>
            <a:r>
              <a:rPr kumimoji="1" lang="en-US" altLang="zh-CN" b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(1) </a:t>
            </a:r>
            <a:r>
              <a:rPr kumimoji="1" lang="en-US" altLang="zh-CN" b="1" i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A</a:t>
            </a:r>
            <a:r>
              <a:rPr kumimoji="1" lang="zh-CN" altLang="en-US" b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中对角线上的元素</a:t>
            </a:r>
            <a:r>
              <a:rPr kumimoji="1" lang="en-US" altLang="zh-CN" b="1" i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a</a:t>
            </a:r>
            <a:r>
              <a:rPr kumimoji="1" lang="en-US" altLang="zh-CN" b="1" baseline="-250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11</a:t>
            </a:r>
            <a:r>
              <a:rPr kumimoji="1" lang="en-US" altLang="zh-CN" b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, </a:t>
            </a:r>
            <a:r>
              <a:rPr kumimoji="1" lang="en-US" altLang="zh-CN" b="1" i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a</a:t>
            </a:r>
            <a:r>
              <a:rPr kumimoji="1" lang="en-US" altLang="zh-CN" b="1" baseline="-250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22</a:t>
            </a:r>
            <a:r>
              <a:rPr kumimoji="1" lang="en-US" altLang="zh-CN" b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, …, </a:t>
            </a:r>
            <a:r>
              <a:rPr kumimoji="1" lang="en-US" altLang="zh-CN" b="1" i="1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a</a:t>
            </a:r>
            <a:r>
              <a:rPr kumimoji="1" lang="en-US" altLang="zh-CN" b="1" i="1" baseline="-250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nn</a:t>
            </a:r>
            <a:r>
              <a:rPr kumimoji="1" lang="zh-CN" altLang="en-US" b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依次为</a:t>
            </a:r>
          </a:p>
          <a:p>
            <a:pPr eaLnBrk="1" hangingPunct="1">
              <a:buClr>
                <a:srgbClr val="000000"/>
              </a:buClr>
              <a:defRPr/>
            </a:pPr>
            <a:endParaRPr kumimoji="1" lang="zh-CN" altLang="en-US" b="1" dirty="0" smtClean="0">
              <a:solidFill>
                <a:srgbClr val="000000"/>
              </a:solidFill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  <a:p>
            <a:pPr eaLnBrk="1" hangingPunct="1">
              <a:buClr>
                <a:srgbClr val="000000"/>
              </a:buClr>
              <a:defRPr/>
            </a:pPr>
            <a:r>
              <a:rPr kumimoji="1" lang="zh-CN" altLang="en-US" b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的系数；</a:t>
            </a:r>
          </a:p>
          <a:p>
            <a:pPr eaLnBrk="1" hangingPunct="1">
              <a:buClr>
                <a:srgbClr val="000000"/>
              </a:buClr>
              <a:defRPr/>
            </a:pPr>
            <a:endParaRPr kumimoji="1" lang="zh-CN" altLang="en-US" b="1" dirty="0" smtClean="0">
              <a:solidFill>
                <a:srgbClr val="000000"/>
              </a:solidFill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  <a:p>
            <a:pPr eaLnBrk="1" hangingPunct="1">
              <a:buClr>
                <a:srgbClr val="000000"/>
              </a:buClr>
              <a:defRPr/>
            </a:pPr>
            <a:r>
              <a:rPr kumimoji="1" lang="en-US" altLang="zh-CN" b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(2) </a:t>
            </a:r>
            <a:r>
              <a:rPr kumimoji="1" lang="zh-CN" altLang="en-US" b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对于</a:t>
            </a:r>
            <a:r>
              <a:rPr kumimoji="1" lang="en-US" altLang="zh-CN" b="1" i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i</a:t>
            </a:r>
            <a:r>
              <a:rPr kumimoji="1" lang="en-US" altLang="zh-CN" b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kumimoji="1" lang="en-US" altLang="zh-CN" b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  <a:sym typeface="Symbol" panose="05050102010706020507" pitchFamily="18" charset="2"/>
              </a:rPr>
              <a:t> </a:t>
            </a:r>
            <a:r>
              <a:rPr kumimoji="1" lang="en-US" altLang="zh-CN" b="1" i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  <a:sym typeface="Symbol" panose="05050102010706020507" pitchFamily="18" charset="2"/>
              </a:rPr>
              <a:t>j</a:t>
            </a:r>
            <a:r>
              <a:rPr kumimoji="1" lang="en-US" altLang="zh-CN" b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, </a:t>
            </a:r>
            <a:r>
              <a:rPr kumimoji="1" lang="en-US" altLang="zh-CN" b="1" i="1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a</a:t>
            </a:r>
            <a:r>
              <a:rPr kumimoji="1" lang="en-US" altLang="zh-CN" b="1" i="1" baseline="-250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ij</a:t>
            </a:r>
            <a:r>
              <a:rPr kumimoji="1" lang="en-US" altLang="zh-CN" b="1" i="1" baseline="-250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kumimoji="1" lang="en-US" altLang="zh-CN" b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= </a:t>
            </a:r>
            <a:r>
              <a:rPr kumimoji="1" lang="en-US" altLang="zh-CN" b="1" i="1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a</a:t>
            </a:r>
            <a:r>
              <a:rPr kumimoji="1" lang="en-US" altLang="zh-CN" b="1" i="1" baseline="-250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ji</a:t>
            </a:r>
            <a:r>
              <a:rPr kumimoji="1" lang="zh-CN" altLang="en-US" b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为</a:t>
            </a:r>
            <a:r>
              <a:rPr kumimoji="1" lang="zh-CN" altLang="en-US" b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kumimoji="1" lang="en-US" altLang="zh-CN" b="1" i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x</a:t>
            </a:r>
            <a:r>
              <a:rPr kumimoji="1" lang="en-US" altLang="zh-CN" b="1" i="1" baseline="-250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i </a:t>
            </a:r>
            <a:r>
              <a:rPr kumimoji="1" lang="en-US" altLang="zh-CN" b="1" i="1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x</a:t>
            </a:r>
            <a:r>
              <a:rPr kumimoji="1" lang="en-US" altLang="zh-CN" b="1" i="1" baseline="-250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j</a:t>
            </a:r>
            <a:r>
              <a:rPr kumimoji="1" lang="en-US" altLang="zh-CN" b="1" i="1" baseline="-250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kumimoji="1" lang="zh-CN" altLang="en-US" b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的系数的一半</a:t>
            </a:r>
            <a:r>
              <a:rPr kumimoji="1" lang="en-US" altLang="zh-CN" b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, </a:t>
            </a:r>
            <a:r>
              <a:rPr kumimoji="1" lang="en-US" altLang="zh-CN" b="1" i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i</a:t>
            </a:r>
            <a:r>
              <a:rPr kumimoji="1" lang="en-US" altLang="zh-CN" b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, </a:t>
            </a:r>
            <a:r>
              <a:rPr kumimoji="1" lang="en-US" altLang="zh-CN" b="1" i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j</a:t>
            </a:r>
            <a:r>
              <a:rPr kumimoji="1" lang="en-US" altLang="zh-CN" b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= 1, 2, …, </a:t>
            </a:r>
            <a:r>
              <a:rPr kumimoji="1" lang="en-US" altLang="zh-CN" b="1" i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n</a:t>
            </a:r>
            <a:r>
              <a:rPr kumimoji="1" lang="en-US" altLang="zh-CN" b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.  </a:t>
            </a:r>
          </a:p>
        </p:txBody>
      </p:sp>
      <p:graphicFrame>
        <p:nvGraphicFramePr>
          <p:cNvPr id="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8656173"/>
              </p:ext>
            </p:extLst>
          </p:nvPr>
        </p:nvGraphicFramePr>
        <p:xfrm>
          <a:off x="5869617" y="2603465"/>
          <a:ext cx="1949450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9" name="Equation" r:id="rId4" imgW="895230" imgH="190386" progId="Equation.DSMT4">
                  <p:embed/>
                </p:oleObj>
              </mc:Choice>
              <mc:Fallback>
                <p:oleObj name="Equation" r:id="rId4" imgW="895230" imgH="19038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9617" y="2603465"/>
                        <a:ext cx="1949450" cy="608013"/>
                      </a:xfrm>
                      <a:prstGeom prst="rect">
                        <a:avLst/>
                      </a:prstGeom>
                      <a:solidFill>
                        <a:srgbClr val="7030A0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154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435B0B3E-9417-4138-BDFE-ADC90AB23582}"/>
              </a:ext>
            </a:extLst>
          </p:cNvPr>
          <p:cNvSpPr/>
          <p:nvPr/>
        </p:nvSpPr>
        <p:spPr>
          <a:xfrm>
            <a:off x="-3108" y="0"/>
            <a:ext cx="12195108" cy="6858000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EEB5A1D-E95E-4517-B8B3-FDE6B5FC4E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4000"/>
            <a:ext cx="12192000" cy="406400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8280E367-6FFD-411E-803F-38D9AF7CE223}"/>
              </a:ext>
            </a:extLst>
          </p:cNvPr>
          <p:cNvSpPr/>
          <p:nvPr/>
        </p:nvSpPr>
        <p:spPr>
          <a:xfrm>
            <a:off x="616202" y="-336884"/>
            <a:ext cx="12192000" cy="6858000"/>
          </a:xfrm>
          <a:prstGeom prst="rect">
            <a:avLst/>
          </a:prstGeom>
          <a:solidFill>
            <a:schemeClr val="bg1">
              <a:alpha val="51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4DB8ED6-C2D6-49AA-830D-44D35D3ECB4D}"/>
              </a:ext>
            </a:extLst>
          </p:cNvPr>
          <p:cNvSpPr/>
          <p:nvPr/>
        </p:nvSpPr>
        <p:spPr>
          <a:xfrm>
            <a:off x="2156059" y="1085734"/>
            <a:ext cx="8903367" cy="4999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5295ECF2-ED42-4153-90D9-C26838E0669A}"/>
              </a:ext>
            </a:extLst>
          </p:cNvPr>
          <p:cNvCxnSpPr>
            <a:cxnSpLocks/>
          </p:cNvCxnSpPr>
          <p:nvPr/>
        </p:nvCxnSpPr>
        <p:spPr>
          <a:xfrm flipH="1">
            <a:off x="13250932" y="2492618"/>
            <a:ext cx="90488" cy="235065"/>
          </a:xfrm>
          <a:prstGeom prst="line">
            <a:avLst/>
          </a:prstGeom>
          <a:ln>
            <a:solidFill>
              <a:srgbClr val="92CF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图形 20">
            <a:extLst>
              <a:ext uri="{FF2B5EF4-FFF2-40B4-BE49-F238E27FC236}">
                <a16:creationId xmlns:a16="http://schemas.microsoft.com/office/drawing/2014/main" id="{0FAA3462-C24A-4F68-B87F-DC1D332203B9}"/>
              </a:ext>
            </a:extLst>
          </p:cNvPr>
          <p:cNvSpPr/>
          <p:nvPr/>
        </p:nvSpPr>
        <p:spPr>
          <a:xfrm rot="16200000">
            <a:off x="8398411" y="4923300"/>
            <a:ext cx="1006252" cy="961329"/>
          </a:xfrm>
          <a:custGeom>
            <a:avLst/>
            <a:gdLst>
              <a:gd name="connsiteX0" fmla="*/ 996998 w 1006252"/>
              <a:gd name="connsiteY0" fmla="*/ 489986 h 961329"/>
              <a:gd name="connsiteX1" fmla="*/ 9299 w 1006252"/>
              <a:gd name="connsiteY1" fmla="*/ 489986 h 961329"/>
              <a:gd name="connsiteX2" fmla="*/ 0 w 1006252"/>
              <a:gd name="connsiteY2" fmla="*/ 480687 h 961329"/>
              <a:gd name="connsiteX3" fmla="*/ 9299 w 1006252"/>
              <a:gd name="connsiteY3" fmla="*/ 471343 h 961329"/>
              <a:gd name="connsiteX4" fmla="*/ 996953 w 1006252"/>
              <a:gd name="connsiteY4" fmla="*/ 471343 h 961329"/>
              <a:gd name="connsiteX5" fmla="*/ 1006252 w 1006252"/>
              <a:gd name="connsiteY5" fmla="*/ 480687 h 961329"/>
              <a:gd name="connsiteX6" fmla="*/ 996998 w 1006252"/>
              <a:gd name="connsiteY6" fmla="*/ 489986 h 961329"/>
              <a:gd name="connsiteX7" fmla="*/ 987609 w 1006252"/>
              <a:gd name="connsiteY7" fmla="*/ 395736 h 961329"/>
              <a:gd name="connsiteX8" fmla="*/ 18688 w 1006252"/>
              <a:gd name="connsiteY8" fmla="*/ 395736 h 961329"/>
              <a:gd name="connsiteX9" fmla="*/ 9344 w 1006252"/>
              <a:gd name="connsiteY9" fmla="*/ 386392 h 961329"/>
              <a:gd name="connsiteX10" fmla="*/ 18688 w 1006252"/>
              <a:gd name="connsiteY10" fmla="*/ 377047 h 961329"/>
              <a:gd name="connsiteX11" fmla="*/ 987609 w 1006252"/>
              <a:gd name="connsiteY11" fmla="*/ 377047 h 961329"/>
              <a:gd name="connsiteX12" fmla="*/ 996908 w 1006252"/>
              <a:gd name="connsiteY12" fmla="*/ 386392 h 961329"/>
              <a:gd name="connsiteX13" fmla="*/ 987609 w 1006252"/>
              <a:gd name="connsiteY13" fmla="*/ 395736 h 961329"/>
              <a:gd name="connsiteX14" fmla="*/ 958992 w 1006252"/>
              <a:gd name="connsiteY14" fmla="*/ 301485 h 961329"/>
              <a:gd name="connsiteX15" fmla="*/ 47305 w 1006252"/>
              <a:gd name="connsiteY15" fmla="*/ 301485 h 961329"/>
              <a:gd name="connsiteX16" fmla="*/ 38006 w 1006252"/>
              <a:gd name="connsiteY16" fmla="*/ 292141 h 961329"/>
              <a:gd name="connsiteX17" fmla="*/ 47305 w 1006252"/>
              <a:gd name="connsiteY17" fmla="*/ 282797 h 961329"/>
              <a:gd name="connsiteX18" fmla="*/ 959037 w 1006252"/>
              <a:gd name="connsiteY18" fmla="*/ 282797 h 961329"/>
              <a:gd name="connsiteX19" fmla="*/ 968336 w 1006252"/>
              <a:gd name="connsiteY19" fmla="*/ 292141 h 961329"/>
              <a:gd name="connsiteX20" fmla="*/ 958992 w 1006252"/>
              <a:gd name="connsiteY20" fmla="*/ 301485 h 961329"/>
              <a:gd name="connsiteX21" fmla="*/ 906970 w 1006252"/>
              <a:gd name="connsiteY21" fmla="*/ 207190 h 961329"/>
              <a:gd name="connsiteX22" fmla="*/ 99327 w 1006252"/>
              <a:gd name="connsiteY22" fmla="*/ 207190 h 961329"/>
              <a:gd name="connsiteX23" fmla="*/ 90028 w 1006252"/>
              <a:gd name="connsiteY23" fmla="*/ 197845 h 961329"/>
              <a:gd name="connsiteX24" fmla="*/ 99327 w 1006252"/>
              <a:gd name="connsiteY24" fmla="*/ 188501 h 961329"/>
              <a:gd name="connsiteX25" fmla="*/ 906970 w 1006252"/>
              <a:gd name="connsiteY25" fmla="*/ 188501 h 961329"/>
              <a:gd name="connsiteX26" fmla="*/ 916269 w 1006252"/>
              <a:gd name="connsiteY26" fmla="*/ 197845 h 961329"/>
              <a:gd name="connsiteX27" fmla="*/ 906970 w 1006252"/>
              <a:gd name="connsiteY27" fmla="*/ 207190 h 961329"/>
              <a:gd name="connsiteX28" fmla="*/ 820402 w 1006252"/>
              <a:gd name="connsiteY28" fmla="*/ 112939 h 961329"/>
              <a:gd name="connsiteX29" fmla="*/ 185850 w 1006252"/>
              <a:gd name="connsiteY29" fmla="*/ 112939 h 961329"/>
              <a:gd name="connsiteX30" fmla="*/ 176551 w 1006252"/>
              <a:gd name="connsiteY30" fmla="*/ 103595 h 961329"/>
              <a:gd name="connsiteX31" fmla="*/ 185850 w 1006252"/>
              <a:gd name="connsiteY31" fmla="*/ 94251 h 961329"/>
              <a:gd name="connsiteX32" fmla="*/ 820402 w 1006252"/>
              <a:gd name="connsiteY32" fmla="*/ 94251 h 961329"/>
              <a:gd name="connsiteX33" fmla="*/ 829701 w 1006252"/>
              <a:gd name="connsiteY33" fmla="*/ 103595 h 961329"/>
              <a:gd name="connsiteX34" fmla="*/ 820402 w 1006252"/>
              <a:gd name="connsiteY34" fmla="*/ 112939 h 961329"/>
              <a:gd name="connsiteX35" fmla="*/ 647310 w 1006252"/>
              <a:gd name="connsiteY35" fmla="*/ 18688 h 961329"/>
              <a:gd name="connsiteX36" fmla="*/ 358988 w 1006252"/>
              <a:gd name="connsiteY36" fmla="*/ 18688 h 961329"/>
              <a:gd name="connsiteX37" fmla="*/ 349688 w 1006252"/>
              <a:gd name="connsiteY37" fmla="*/ 9344 h 961329"/>
              <a:gd name="connsiteX38" fmla="*/ 358988 w 1006252"/>
              <a:gd name="connsiteY38" fmla="*/ 0 h 961329"/>
              <a:gd name="connsiteX39" fmla="*/ 647265 w 1006252"/>
              <a:gd name="connsiteY39" fmla="*/ 0 h 961329"/>
              <a:gd name="connsiteX40" fmla="*/ 656564 w 1006252"/>
              <a:gd name="connsiteY40" fmla="*/ 9344 h 961329"/>
              <a:gd name="connsiteX41" fmla="*/ 647310 w 1006252"/>
              <a:gd name="connsiteY41" fmla="*/ 18688 h 961329"/>
              <a:gd name="connsiteX42" fmla="*/ 17835 w 1006252"/>
              <a:gd name="connsiteY42" fmla="*/ 565593 h 961329"/>
              <a:gd name="connsiteX43" fmla="*/ 988462 w 1006252"/>
              <a:gd name="connsiteY43" fmla="*/ 565593 h 961329"/>
              <a:gd name="connsiteX44" fmla="*/ 997762 w 1006252"/>
              <a:gd name="connsiteY44" fmla="*/ 574938 h 961329"/>
              <a:gd name="connsiteX45" fmla="*/ 988462 w 1006252"/>
              <a:gd name="connsiteY45" fmla="*/ 584282 h 961329"/>
              <a:gd name="connsiteX46" fmla="*/ 17835 w 1006252"/>
              <a:gd name="connsiteY46" fmla="*/ 584282 h 961329"/>
              <a:gd name="connsiteX47" fmla="*/ 8536 w 1006252"/>
              <a:gd name="connsiteY47" fmla="*/ 574938 h 961329"/>
              <a:gd name="connsiteX48" fmla="*/ 17835 w 1006252"/>
              <a:gd name="connsiteY48" fmla="*/ 565593 h 961329"/>
              <a:gd name="connsiteX49" fmla="*/ 45553 w 1006252"/>
              <a:gd name="connsiteY49" fmla="*/ 659844 h 961329"/>
              <a:gd name="connsiteX50" fmla="*/ 960789 w 1006252"/>
              <a:gd name="connsiteY50" fmla="*/ 659844 h 961329"/>
              <a:gd name="connsiteX51" fmla="*/ 970088 w 1006252"/>
              <a:gd name="connsiteY51" fmla="*/ 669188 h 961329"/>
              <a:gd name="connsiteX52" fmla="*/ 960789 w 1006252"/>
              <a:gd name="connsiteY52" fmla="*/ 678532 h 961329"/>
              <a:gd name="connsiteX53" fmla="*/ 45553 w 1006252"/>
              <a:gd name="connsiteY53" fmla="*/ 678532 h 961329"/>
              <a:gd name="connsiteX54" fmla="*/ 36254 w 1006252"/>
              <a:gd name="connsiteY54" fmla="*/ 669188 h 961329"/>
              <a:gd name="connsiteX55" fmla="*/ 45553 w 1006252"/>
              <a:gd name="connsiteY55" fmla="*/ 659844 h 961329"/>
              <a:gd name="connsiteX56" fmla="*/ 96362 w 1006252"/>
              <a:gd name="connsiteY56" fmla="*/ 754140 h 961329"/>
              <a:gd name="connsiteX57" fmla="*/ 909890 w 1006252"/>
              <a:gd name="connsiteY57" fmla="*/ 754140 h 961329"/>
              <a:gd name="connsiteX58" fmla="*/ 919189 w 1006252"/>
              <a:gd name="connsiteY58" fmla="*/ 763484 h 961329"/>
              <a:gd name="connsiteX59" fmla="*/ 909890 w 1006252"/>
              <a:gd name="connsiteY59" fmla="*/ 772828 h 961329"/>
              <a:gd name="connsiteX60" fmla="*/ 96362 w 1006252"/>
              <a:gd name="connsiteY60" fmla="*/ 772828 h 961329"/>
              <a:gd name="connsiteX61" fmla="*/ 87063 w 1006252"/>
              <a:gd name="connsiteY61" fmla="*/ 763484 h 961329"/>
              <a:gd name="connsiteX62" fmla="*/ 96362 w 1006252"/>
              <a:gd name="connsiteY62" fmla="*/ 754140 h 961329"/>
              <a:gd name="connsiteX63" fmla="*/ 180774 w 1006252"/>
              <a:gd name="connsiteY63" fmla="*/ 848390 h 961329"/>
              <a:gd name="connsiteX64" fmla="*/ 825478 w 1006252"/>
              <a:gd name="connsiteY64" fmla="*/ 848390 h 961329"/>
              <a:gd name="connsiteX65" fmla="*/ 834777 w 1006252"/>
              <a:gd name="connsiteY65" fmla="*/ 857734 h 961329"/>
              <a:gd name="connsiteX66" fmla="*/ 825478 w 1006252"/>
              <a:gd name="connsiteY66" fmla="*/ 867078 h 961329"/>
              <a:gd name="connsiteX67" fmla="*/ 180774 w 1006252"/>
              <a:gd name="connsiteY67" fmla="*/ 867078 h 961329"/>
              <a:gd name="connsiteX68" fmla="*/ 171475 w 1006252"/>
              <a:gd name="connsiteY68" fmla="*/ 857734 h 961329"/>
              <a:gd name="connsiteX69" fmla="*/ 180774 w 1006252"/>
              <a:gd name="connsiteY69" fmla="*/ 848390 h 961329"/>
              <a:gd name="connsiteX70" fmla="*/ 345600 w 1006252"/>
              <a:gd name="connsiteY70" fmla="*/ 942641 h 961329"/>
              <a:gd name="connsiteX71" fmla="*/ 660652 w 1006252"/>
              <a:gd name="connsiteY71" fmla="*/ 942641 h 961329"/>
              <a:gd name="connsiteX72" fmla="*/ 669951 w 1006252"/>
              <a:gd name="connsiteY72" fmla="*/ 951985 h 961329"/>
              <a:gd name="connsiteX73" fmla="*/ 660652 w 1006252"/>
              <a:gd name="connsiteY73" fmla="*/ 961329 h 961329"/>
              <a:gd name="connsiteX74" fmla="*/ 345600 w 1006252"/>
              <a:gd name="connsiteY74" fmla="*/ 961329 h 961329"/>
              <a:gd name="connsiteX75" fmla="*/ 336301 w 1006252"/>
              <a:gd name="connsiteY75" fmla="*/ 951985 h 961329"/>
              <a:gd name="connsiteX76" fmla="*/ 345600 w 1006252"/>
              <a:gd name="connsiteY76" fmla="*/ 942641 h 961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1006252" h="961329">
                <a:moveTo>
                  <a:pt x="996998" y="489986"/>
                </a:moveTo>
                <a:lnTo>
                  <a:pt x="9299" y="489986"/>
                </a:lnTo>
                <a:cubicBezTo>
                  <a:pt x="4178" y="489986"/>
                  <a:pt x="0" y="485808"/>
                  <a:pt x="0" y="480687"/>
                </a:cubicBezTo>
                <a:cubicBezTo>
                  <a:pt x="0" y="475521"/>
                  <a:pt x="4178" y="471343"/>
                  <a:pt x="9299" y="471343"/>
                </a:cubicBezTo>
                <a:lnTo>
                  <a:pt x="996953" y="471343"/>
                </a:lnTo>
                <a:cubicBezTo>
                  <a:pt x="1002119" y="471343"/>
                  <a:pt x="1006252" y="475521"/>
                  <a:pt x="1006252" y="480687"/>
                </a:cubicBezTo>
                <a:cubicBezTo>
                  <a:pt x="1006297" y="485808"/>
                  <a:pt x="1002119" y="489986"/>
                  <a:pt x="996998" y="489986"/>
                </a:cubicBezTo>
                <a:close/>
                <a:moveTo>
                  <a:pt x="987609" y="395736"/>
                </a:moveTo>
                <a:lnTo>
                  <a:pt x="18688" y="395736"/>
                </a:lnTo>
                <a:cubicBezTo>
                  <a:pt x="13522" y="395736"/>
                  <a:pt x="9344" y="391558"/>
                  <a:pt x="9344" y="386392"/>
                </a:cubicBezTo>
                <a:cubicBezTo>
                  <a:pt x="9344" y="381225"/>
                  <a:pt x="13522" y="377047"/>
                  <a:pt x="18688" y="377047"/>
                </a:cubicBezTo>
                <a:lnTo>
                  <a:pt x="987609" y="377047"/>
                </a:lnTo>
                <a:cubicBezTo>
                  <a:pt x="992775" y="377047"/>
                  <a:pt x="996908" y="381225"/>
                  <a:pt x="996908" y="386392"/>
                </a:cubicBezTo>
                <a:cubicBezTo>
                  <a:pt x="996908" y="391558"/>
                  <a:pt x="992775" y="395736"/>
                  <a:pt x="987609" y="395736"/>
                </a:cubicBezTo>
                <a:close/>
                <a:moveTo>
                  <a:pt x="958992" y="301485"/>
                </a:moveTo>
                <a:lnTo>
                  <a:pt x="47305" y="301485"/>
                </a:lnTo>
                <a:cubicBezTo>
                  <a:pt x="42139" y="301485"/>
                  <a:pt x="38006" y="297307"/>
                  <a:pt x="38006" y="292141"/>
                </a:cubicBezTo>
                <a:cubicBezTo>
                  <a:pt x="38006" y="286975"/>
                  <a:pt x="42184" y="282797"/>
                  <a:pt x="47305" y="282797"/>
                </a:cubicBezTo>
                <a:lnTo>
                  <a:pt x="959037" y="282797"/>
                </a:lnTo>
                <a:cubicBezTo>
                  <a:pt x="964203" y="282797"/>
                  <a:pt x="968336" y="286975"/>
                  <a:pt x="968336" y="292141"/>
                </a:cubicBezTo>
                <a:cubicBezTo>
                  <a:pt x="968336" y="297307"/>
                  <a:pt x="964158" y="301485"/>
                  <a:pt x="958992" y="301485"/>
                </a:cubicBezTo>
                <a:close/>
                <a:moveTo>
                  <a:pt x="906970" y="207190"/>
                </a:moveTo>
                <a:lnTo>
                  <a:pt x="99327" y="207190"/>
                </a:lnTo>
                <a:cubicBezTo>
                  <a:pt x="94161" y="207190"/>
                  <a:pt x="90028" y="203012"/>
                  <a:pt x="90028" y="197845"/>
                </a:cubicBezTo>
                <a:cubicBezTo>
                  <a:pt x="90028" y="192679"/>
                  <a:pt x="94206" y="188501"/>
                  <a:pt x="99327" y="188501"/>
                </a:cubicBezTo>
                <a:lnTo>
                  <a:pt x="906970" y="188501"/>
                </a:lnTo>
                <a:cubicBezTo>
                  <a:pt x="912136" y="188501"/>
                  <a:pt x="916269" y="192679"/>
                  <a:pt x="916269" y="197845"/>
                </a:cubicBezTo>
                <a:cubicBezTo>
                  <a:pt x="916269" y="203012"/>
                  <a:pt x="912136" y="207190"/>
                  <a:pt x="906970" y="207190"/>
                </a:cubicBezTo>
                <a:close/>
                <a:moveTo>
                  <a:pt x="820402" y="112939"/>
                </a:moveTo>
                <a:lnTo>
                  <a:pt x="185850" y="112939"/>
                </a:lnTo>
                <a:cubicBezTo>
                  <a:pt x="180684" y="112939"/>
                  <a:pt x="176551" y="108761"/>
                  <a:pt x="176551" y="103595"/>
                </a:cubicBezTo>
                <a:cubicBezTo>
                  <a:pt x="176551" y="98429"/>
                  <a:pt x="180729" y="94251"/>
                  <a:pt x="185850" y="94251"/>
                </a:cubicBezTo>
                <a:lnTo>
                  <a:pt x="820402" y="94251"/>
                </a:lnTo>
                <a:cubicBezTo>
                  <a:pt x="825568" y="94251"/>
                  <a:pt x="829701" y="98429"/>
                  <a:pt x="829701" y="103595"/>
                </a:cubicBezTo>
                <a:cubicBezTo>
                  <a:pt x="829701" y="108761"/>
                  <a:pt x="825568" y="112939"/>
                  <a:pt x="820402" y="112939"/>
                </a:cubicBezTo>
                <a:close/>
                <a:moveTo>
                  <a:pt x="647310" y="18688"/>
                </a:moveTo>
                <a:lnTo>
                  <a:pt x="358988" y="18688"/>
                </a:lnTo>
                <a:cubicBezTo>
                  <a:pt x="353821" y="18688"/>
                  <a:pt x="349688" y="14510"/>
                  <a:pt x="349688" y="9344"/>
                </a:cubicBezTo>
                <a:cubicBezTo>
                  <a:pt x="349688" y="4178"/>
                  <a:pt x="353866" y="0"/>
                  <a:pt x="358988" y="0"/>
                </a:cubicBezTo>
                <a:lnTo>
                  <a:pt x="647265" y="0"/>
                </a:lnTo>
                <a:cubicBezTo>
                  <a:pt x="652431" y="0"/>
                  <a:pt x="656564" y="4178"/>
                  <a:pt x="656564" y="9344"/>
                </a:cubicBezTo>
                <a:cubicBezTo>
                  <a:pt x="656564" y="14510"/>
                  <a:pt x="652431" y="18688"/>
                  <a:pt x="647310" y="18688"/>
                </a:cubicBezTo>
                <a:close/>
                <a:moveTo>
                  <a:pt x="17835" y="565593"/>
                </a:moveTo>
                <a:lnTo>
                  <a:pt x="988462" y="565593"/>
                </a:lnTo>
                <a:cubicBezTo>
                  <a:pt x="993628" y="565593"/>
                  <a:pt x="997762" y="569771"/>
                  <a:pt x="997762" y="574938"/>
                </a:cubicBezTo>
                <a:cubicBezTo>
                  <a:pt x="997762" y="580104"/>
                  <a:pt x="993584" y="584282"/>
                  <a:pt x="988462" y="584282"/>
                </a:cubicBezTo>
                <a:lnTo>
                  <a:pt x="17835" y="584282"/>
                </a:lnTo>
                <a:cubicBezTo>
                  <a:pt x="12669" y="584282"/>
                  <a:pt x="8536" y="580104"/>
                  <a:pt x="8536" y="574938"/>
                </a:cubicBezTo>
                <a:cubicBezTo>
                  <a:pt x="8491" y="569771"/>
                  <a:pt x="12669" y="565593"/>
                  <a:pt x="17835" y="565593"/>
                </a:cubicBezTo>
                <a:close/>
                <a:moveTo>
                  <a:pt x="45553" y="659844"/>
                </a:moveTo>
                <a:lnTo>
                  <a:pt x="960789" y="659844"/>
                </a:lnTo>
                <a:cubicBezTo>
                  <a:pt x="965955" y="659844"/>
                  <a:pt x="970088" y="664022"/>
                  <a:pt x="970088" y="669188"/>
                </a:cubicBezTo>
                <a:cubicBezTo>
                  <a:pt x="970088" y="674354"/>
                  <a:pt x="965910" y="678532"/>
                  <a:pt x="960789" y="678532"/>
                </a:cubicBezTo>
                <a:lnTo>
                  <a:pt x="45553" y="678532"/>
                </a:lnTo>
                <a:cubicBezTo>
                  <a:pt x="40387" y="678532"/>
                  <a:pt x="36254" y="674354"/>
                  <a:pt x="36254" y="669188"/>
                </a:cubicBezTo>
                <a:cubicBezTo>
                  <a:pt x="36254" y="664022"/>
                  <a:pt x="40387" y="659844"/>
                  <a:pt x="45553" y="659844"/>
                </a:cubicBezTo>
                <a:close/>
                <a:moveTo>
                  <a:pt x="96362" y="754140"/>
                </a:moveTo>
                <a:lnTo>
                  <a:pt x="909890" y="754140"/>
                </a:lnTo>
                <a:cubicBezTo>
                  <a:pt x="915056" y="754140"/>
                  <a:pt x="919189" y="758317"/>
                  <a:pt x="919189" y="763484"/>
                </a:cubicBezTo>
                <a:cubicBezTo>
                  <a:pt x="919189" y="768650"/>
                  <a:pt x="915011" y="772828"/>
                  <a:pt x="909890" y="772828"/>
                </a:cubicBezTo>
                <a:lnTo>
                  <a:pt x="96362" y="772828"/>
                </a:lnTo>
                <a:cubicBezTo>
                  <a:pt x="91196" y="772828"/>
                  <a:pt x="87063" y="768650"/>
                  <a:pt x="87063" y="763484"/>
                </a:cubicBezTo>
                <a:cubicBezTo>
                  <a:pt x="87063" y="758317"/>
                  <a:pt x="91241" y="754140"/>
                  <a:pt x="96362" y="754140"/>
                </a:cubicBezTo>
                <a:close/>
                <a:moveTo>
                  <a:pt x="180774" y="848390"/>
                </a:moveTo>
                <a:lnTo>
                  <a:pt x="825478" y="848390"/>
                </a:lnTo>
                <a:cubicBezTo>
                  <a:pt x="830644" y="848390"/>
                  <a:pt x="834777" y="852568"/>
                  <a:pt x="834777" y="857734"/>
                </a:cubicBezTo>
                <a:cubicBezTo>
                  <a:pt x="834777" y="862901"/>
                  <a:pt x="830599" y="867078"/>
                  <a:pt x="825478" y="867078"/>
                </a:cubicBezTo>
                <a:lnTo>
                  <a:pt x="180774" y="867078"/>
                </a:lnTo>
                <a:cubicBezTo>
                  <a:pt x="175608" y="867078"/>
                  <a:pt x="171475" y="862901"/>
                  <a:pt x="171475" y="857734"/>
                </a:cubicBezTo>
                <a:cubicBezTo>
                  <a:pt x="171475" y="852568"/>
                  <a:pt x="175653" y="848390"/>
                  <a:pt x="180774" y="848390"/>
                </a:cubicBezTo>
                <a:close/>
                <a:moveTo>
                  <a:pt x="345600" y="942641"/>
                </a:moveTo>
                <a:lnTo>
                  <a:pt x="660652" y="942641"/>
                </a:lnTo>
                <a:cubicBezTo>
                  <a:pt x="665818" y="942641"/>
                  <a:pt x="669951" y="946819"/>
                  <a:pt x="669951" y="951985"/>
                </a:cubicBezTo>
                <a:cubicBezTo>
                  <a:pt x="669951" y="957151"/>
                  <a:pt x="665773" y="961329"/>
                  <a:pt x="660652" y="961329"/>
                </a:cubicBezTo>
                <a:lnTo>
                  <a:pt x="345600" y="961329"/>
                </a:lnTo>
                <a:cubicBezTo>
                  <a:pt x="340434" y="961329"/>
                  <a:pt x="336301" y="957151"/>
                  <a:pt x="336301" y="951985"/>
                </a:cubicBezTo>
                <a:cubicBezTo>
                  <a:pt x="336301" y="946819"/>
                  <a:pt x="340479" y="942641"/>
                  <a:pt x="345600" y="94264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446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99AF29D9-5948-4D19-AF42-3C1E6594074D}"/>
              </a:ext>
            </a:extLst>
          </p:cNvPr>
          <p:cNvSpPr/>
          <p:nvPr/>
        </p:nvSpPr>
        <p:spPr>
          <a:xfrm rot="20332329">
            <a:off x="3118519" y="1257269"/>
            <a:ext cx="557989" cy="557989"/>
          </a:xfrm>
          <a:prstGeom prst="ellipse">
            <a:avLst/>
          </a:prstGeom>
          <a:solidFill>
            <a:schemeClr val="bg1">
              <a:alpha val="4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9" name="Rectangle 3"/>
          <p:cNvSpPr>
            <a:spLocks noChangeArrowheads="1"/>
          </p:cNvSpPr>
          <p:nvPr/>
        </p:nvSpPr>
        <p:spPr bwMode="auto">
          <a:xfrm>
            <a:off x="4778197" y="1868160"/>
            <a:ext cx="5688012" cy="82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行楷" pitchFamily="2" charset="-122"/>
              </a:rPr>
              <a:t>二次型及其标准型</a:t>
            </a:r>
            <a:r>
              <a:rPr kumimoji="1" lang="zh-CN" altLang="en-US" sz="3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华文行楷" pitchFamily="2" charset="-122"/>
              </a:rPr>
              <a:t> </a:t>
            </a:r>
          </a:p>
        </p:txBody>
      </p:sp>
      <p:sp>
        <p:nvSpPr>
          <p:cNvPr id="30" name="Rectangle 4"/>
          <p:cNvSpPr>
            <a:spLocks noChangeArrowheads="1"/>
          </p:cNvSpPr>
          <p:nvPr/>
        </p:nvSpPr>
        <p:spPr bwMode="auto">
          <a:xfrm>
            <a:off x="4059059" y="4631997"/>
            <a:ext cx="4849813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28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华文楷体" pitchFamily="2" charset="-122"/>
              </a:rPr>
              <a:t>§5.3   </a:t>
            </a:r>
            <a:r>
              <a:rPr kumimoji="1" lang="zh-CN" altLang="en-US" sz="28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华文楷体" pitchFamily="2" charset="-122"/>
              </a:rPr>
              <a:t>正定二次型与正定矩阵</a:t>
            </a:r>
          </a:p>
        </p:txBody>
      </p:sp>
      <p:sp>
        <p:nvSpPr>
          <p:cNvPr id="31" name="Rectangle 5"/>
          <p:cNvSpPr>
            <a:spLocks noChangeArrowheads="1"/>
          </p:cNvSpPr>
          <p:nvPr/>
        </p:nvSpPr>
        <p:spPr bwMode="auto">
          <a:xfrm>
            <a:off x="4059059" y="3841422"/>
            <a:ext cx="4132263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28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华文楷体" pitchFamily="2" charset="-122"/>
              </a:rPr>
              <a:t>§5.2   </a:t>
            </a:r>
            <a:r>
              <a:rPr kumimoji="1" lang="zh-CN" altLang="en-US" sz="28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华文楷体" pitchFamily="2" charset="-122"/>
              </a:rPr>
              <a:t>化二次型为标准型</a:t>
            </a:r>
          </a:p>
        </p:txBody>
      </p:sp>
      <p:sp>
        <p:nvSpPr>
          <p:cNvPr id="32" name="Rectangle 6"/>
          <p:cNvSpPr>
            <a:spLocks noChangeArrowheads="1"/>
          </p:cNvSpPr>
          <p:nvPr/>
        </p:nvSpPr>
        <p:spPr bwMode="auto">
          <a:xfrm>
            <a:off x="4059059" y="3206422"/>
            <a:ext cx="4491038" cy="52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28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华文楷体" pitchFamily="2" charset="-122"/>
              </a:rPr>
              <a:t>§5.1   </a:t>
            </a:r>
            <a:r>
              <a:rPr kumimoji="1" lang="zh-CN" altLang="en-US" sz="28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华文楷体" pitchFamily="2" charset="-122"/>
              </a:rPr>
              <a:t>二次型及其矩阵表示</a:t>
            </a:r>
          </a:p>
        </p:txBody>
      </p:sp>
      <p:sp>
        <p:nvSpPr>
          <p:cNvPr id="34" name="Line 8"/>
          <p:cNvSpPr>
            <a:spLocks noChangeShapeType="1"/>
          </p:cNvSpPr>
          <p:nvPr/>
        </p:nvSpPr>
        <p:spPr bwMode="auto">
          <a:xfrm>
            <a:off x="4577377" y="3873145"/>
            <a:ext cx="3887788" cy="0"/>
          </a:xfrm>
          <a:prstGeom prst="line">
            <a:avLst/>
          </a:prstGeom>
          <a:noFill/>
          <a:ln w="349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802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833" y="883348"/>
            <a:ext cx="6076950" cy="39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886508" y="5204523"/>
            <a:ext cx="48529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-apple-system"/>
                <a:ea typeface="宋体" panose="02010600030101010101" pitchFamily="2" charset="-122"/>
              </a:rPr>
              <a:t>所以有下面一一对应的关系：</a:t>
            </a: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608" y="5815711"/>
            <a:ext cx="53244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381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ChangeArrowheads="1"/>
          </p:cNvSpPr>
          <p:nvPr/>
        </p:nvSpPr>
        <p:spPr bwMode="auto">
          <a:xfrm>
            <a:off x="2011259" y="1001914"/>
            <a:ext cx="8378737" cy="585608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C5ECFF"/>
              </a:gs>
              <a:gs pos="50000">
                <a:srgbClr val="FFFFFF"/>
              </a:gs>
              <a:gs pos="100000">
                <a:srgbClr val="C5ECFF"/>
              </a:gs>
            </a:gsLst>
            <a:lin ang="2700000" scaled="1"/>
          </a:gradFill>
          <a:ln w="57150" cap="rnd" cmpd="thinThick">
            <a:solidFill>
              <a:srgbClr val="996633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zh-CN" altLang="en-US" kern="0">
              <a:solidFill>
                <a:sysClr val="windowText" lastClr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4201423"/>
              </p:ext>
            </p:extLst>
          </p:nvPr>
        </p:nvGraphicFramePr>
        <p:xfrm>
          <a:off x="4935434" y="5064126"/>
          <a:ext cx="5054600" cy="145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28" name="Equation" r:id="rId4" imgW="5054600" imgH="1612900" progId="Equation.DSMT4">
                  <p:embed/>
                </p:oleObj>
              </mc:Choice>
              <mc:Fallback>
                <p:oleObj name="Equation" r:id="rId4" imgW="5054600" imgH="1612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5434" y="5064126"/>
                        <a:ext cx="5054600" cy="145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9352161"/>
              </p:ext>
            </p:extLst>
          </p:nvPr>
        </p:nvGraphicFramePr>
        <p:xfrm>
          <a:off x="3886096" y="4336151"/>
          <a:ext cx="609282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29" name="Equation" r:id="rId6" imgW="6019800" imgH="482600" progId="Equation.DSMT4">
                  <p:embed/>
                </p:oleObj>
              </mc:Choice>
              <mc:Fallback>
                <p:oleObj name="Equation" r:id="rId6" imgW="60198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096" y="4336151"/>
                        <a:ext cx="6092825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129257" y="4374356"/>
            <a:ext cx="2047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二次型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3981347" y="3544925"/>
            <a:ext cx="408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注：二次型               对称矩阵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5748234" y="3665575"/>
            <a:ext cx="936625" cy="215900"/>
          </a:xfrm>
          <a:prstGeom prst="leftRightArrow">
            <a:avLst>
              <a:gd name="adj1" fmla="val 50000"/>
              <a:gd name="adj2" fmla="val 86765"/>
            </a:avLst>
          </a:prstGeom>
          <a:noFill/>
          <a:ln w="19050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3949597" y="1658975"/>
            <a:ext cx="4908550" cy="469900"/>
            <a:chOff x="384" y="2256"/>
            <a:chExt cx="3092" cy="296"/>
          </a:xfrm>
        </p:grpSpPr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384" y="2256"/>
              <a:ext cx="30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把对称矩阵     称为</a:t>
              </a:r>
              <a:r>
                <a: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二次型     的矩阵</a:t>
              </a:r>
            </a:p>
          </p:txBody>
        </p:sp>
        <p:graphicFrame>
          <p:nvGraphicFramePr>
            <p:cNvPr id="10" name="Object 9"/>
            <p:cNvGraphicFramePr>
              <a:graphicFrameLocks noChangeAspect="1"/>
            </p:cNvGraphicFramePr>
            <p:nvPr/>
          </p:nvGraphicFramePr>
          <p:xfrm>
            <a:off x="1448" y="2304"/>
            <a:ext cx="18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730" name="Equation" r:id="rId8" imgW="291973" imgH="304668" progId="Equation.DSMT4">
                    <p:embed/>
                  </p:oleObj>
                </mc:Choice>
                <mc:Fallback>
                  <p:oleObj name="Equation" r:id="rId8" imgW="291973" imgH="304668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8" y="2304"/>
                          <a:ext cx="184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0"/>
            <p:cNvGraphicFramePr>
              <a:graphicFrameLocks noChangeAspect="1"/>
            </p:cNvGraphicFramePr>
            <p:nvPr/>
          </p:nvGraphicFramePr>
          <p:xfrm>
            <a:off x="2592" y="2304"/>
            <a:ext cx="192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731" name="Equation" r:id="rId10" imgW="304536" imgH="393359" progId="Equation.DSMT4">
                    <p:embed/>
                  </p:oleObj>
                </mc:Choice>
                <mc:Fallback>
                  <p:oleObj name="Equation" r:id="rId10" imgW="304536" imgH="393359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2" y="2304"/>
                          <a:ext cx="192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3949597" y="2209837"/>
            <a:ext cx="5705475" cy="469900"/>
            <a:chOff x="991" y="2400"/>
            <a:chExt cx="3594" cy="296"/>
          </a:xfrm>
        </p:grpSpPr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991" y="2400"/>
              <a:ext cx="359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也把二次型      称为对称矩阵      的二次型</a:t>
              </a:r>
            </a:p>
          </p:txBody>
        </p:sp>
        <p:graphicFrame>
          <p:nvGraphicFramePr>
            <p:cNvPr id="14" name="Object 13"/>
            <p:cNvGraphicFramePr>
              <a:graphicFrameLocks noChangeAspect="1"/>
            </p:cNvGraphicFramePr>
            <p:nvPr/>
          </p:nvGraphicFramePr>
          <p:xfrm>
            <a:off x="2064" y="2448"/>
            <a:ext cx="192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732" name="Equation" r:id="rId12" imgW="304536" imgH="393359" progId="Equation.DSMT4">
                    <p:embed/>
                  </p:oleObj>
                </mc:Choice>
                <mc:Fallback>
                  <p:oleObj name="Equation" r:id="rId12" imgW="304536" imgH="393359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4" y="2448"/>
                          <a:ext cx="192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4"/>
            <p:cNvGraphicFramePr>
              <a:graphicFrameLocks noChangeAspect="1"/>
            </p:cNvGraphicFramePr>
            <p:nvPr/>
          </p:nvGraphicFramePr>
          <p:xfrm>
            <a:off x="3504" y="2448"/>
            <a:ext cx="18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733" name="Equation" r:id="rId14" imgW="291973" imgH="304668" progId="Equation.DSMT4">
                    <p:embed/>
                  </p:oleObj>
                </mc:Choice>
                <mc:Fallback>
                  <p:oleObj name="Equation" r:id="rId14" imgW="291973" imgH="304668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4" y="2448"/>
                          <a:ext cx="184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3981347" y="2841662"/>
            <a:ext cx="4929187" cy="457200"/>
            <a:chOff x="410" y="2976"/>
            <a:chExt cx="3105" cy="288"/>
          </a:xfrm>
        </p:grpSpPr>
        <p:sp>
          <p:nvSpPr>
            <p:cNvPr id="17" name="Text Box 16"/>
            <p:cNvSpPr txBox="1">
              <a:spLocks noChangeArrowheads="1"/>
            </p:cNvSpPr>
            <p:nvPr/>
          </p:nvSpPr>
          <p:spPr bwMode="auto">
            <a:xfrm>
              <a:off x="410" y="2976"/>
              <a:ext cx="310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对称矩阵     的秩称为</a:t>
              </a:r>
              <a:r>
                <a: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二次型     的秩</a:t>
              </a:r>
            </a:p>
          </p:txBody>
        </p:sp>
        <p:graphicFrame>
          <p:nvGraphicFramePr>
            <p:cNvPr id="18" name="Object 17"/>
            <p:cNvGraphicFramePr>
              <a:graphicFrameLocks noChangeAspect="1"/>
            </p:cNvGraphicFramePr>
            <p:nvPr/>
          </p:nvGraphicFramePr>
          <p:xfrm>
            <a:off x="1248" y="3024"/>
            <a:ext cx="18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734" name="Equation" r:id="rId15" imgW="291973" imgH="304668" progId="Equation.DSMT4">
                    <p:embed/>
                  </p:oleObj>
                </mc:Choice>
                <mc:Fallback>
                  <p:oleObj name="Equation" r:id="rId15" imgW="291973" imgH="304668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3024"/>
                          <a:ext cx="184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18"/>
            <p:cNvGraphicFramePr>
              <a:graphicFrameLocks noChangeAspect="1"/>
            </p:cNvGraphicFramePr>
            <p:nvPr/>
          </p:nvGraphicFramePr>
          <p:xfrm>
            <a:off x="2832" y="3016"/>
            <a:ext cx="192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735" name="Equation" r:id="rId16" imgW="304536" imgH="393359" progId="Equation.DSMT4">
                    <p:embed/>
                  </p:oleObj>
                </mc:Choice>
                <mc:Fallback>
                  <p:oleObj name="Equation" r:id="rId16" imgW="304536" imgH="393359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2" y="3016"/>
                          <a:ext cx="192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" name="Group 19"/>
          <p:cNvGrpSpPr>
            <a:grpSpLocks/>
          </p:cNvGrpSpPr>
          <p:nvPr/>
        </p:nvGrpSpPr>
        <p:grpSpPr bwMode="auto">
          <a:xfrm>
            <a:off x="2897084" y="955732"/>
            <a:ext cx="4076700" cy="504825"/>
            <a:chOff x="456" y="1816"/>
            <a:chExt cx="2568" cy="317"/>
          </a:xfrm>
        </p:grpSpPr>
        <p:grpSp>
          <p:nvGrpSpPr>
            <p:cNvPr id="21" name="Group 20"/>
            <p:cNvGrpSpPr>
              <a:grpSpLocks/>
            </p:cNvGrpSpPr>
            <p:nvPr/>
          </p:nvGrpSpPr>
          <p:grpSpPr bwMode="auto">
            <a:xfrm>
              <a:off x="1152" y="1816"/>
              <a:ext cx="1872" cy="296"/>
              <a:chOff x="384" y="1536"/>
              <a:chExt cx="1872" cy="296"/>
            </a:xfrm>
          </p:grpSpPr>
          <p:graphicFrame>
            <p:nvGraphicFramePr>
              <p:cNvPr id="23" name="Object 21"/>
              <p:cNvGraphicFramePr>
                <a:graphicFrameLocks noChangeAspect="1"/>
              </p:cNvGraphicFramePr>
              <p:nvPr/>
            </p:nvGraphicFramePr>
            <p:xfrm>
              <a:off x="1104" y="1536"/>
              <a:ext cx="1152" cy="29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736" name="Equation" r:id="rId18" imgW="1828800" imgH="469900" progId="Equation.DSMT4">
                      <p:embed/>
                    </p:oleObj>
                  </mc:Choice>
                  <mc:Fallback>
                    <p:oleObj name="Equation" r:id="rId18" imgW="1828800" imgH="46990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04" y="1536"/>
                            <a:ext cx="1152" cy="29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4" name="Text Box 22"/>
              <p:cNvSpPr txBox="1">
                <a:spLocks noChangeArrowheads="1"/>
              </p:cNvSpPr>
              <p:nvPr/>
            </p:nvSpPr>
            <p:spPr bwMode="auto">
              <a:xfrm>
                <a:off x="384" y="1536"/>
                <a:ext cx="69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二次型</a:t>
                </a:r>
              </a:p>
            </p:txBody>
          </p:sp>
        </p:grpSp>
        <p:sp>
          <p:nvSpPr>
            <p:cNvPr id="22" name="Text Box 23"/>
            <p:cNvSpPr txBox="1">
              <a:spLocks noChangeArrowheads="1"/>
            </p:cNvSpPr>
            <p:nvPr/>
          </p:nvSpPr>
          <p:spPr bwMode="auto">
            <a:xfrm>
              <a:off x="456" y="1845"/>
              <a:ext cx="79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定义</a:t>
              </a: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837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  <p:bldP spid="6" grpId="0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14446" y="289092"/>
            <a:ext cx="11091400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3600" dirty="0"/>
              <a:t>练习</a:t>
            </a:r>
            <a:endParaRPr lang="en-US" altLang="zh-CN" sz="3600" b="1" dirty="0"/>
          </a:p>
          <a:p>
            <a:r>
              <a:rPr lang="en-US" altLang="zh-CN" sz="2800" b="1" dirty="0"/>
              <a:t> </a:t>
            </a:r>
          </a:p>
          <a:p>
            <a:r>
              <a:rPr lang="en-US" altLang="zh-CN" sz="2800" b="1" dirty="0"/>
              <a:t>1</a:t>
            </a:r>
            <a:r>
              <a:rPr lang="zh-CN" altLang="en-US" sz="2800" b="1" dirty="0"/>
              <a:t>）写出二次型                                                             所对应的矩阵。</a:t>
            </a:r>
          </a:p>
          <a:p>
            <a:r>
              <a:rPr lang="zh-CN" altLang="en-US" sz="2800" b="1" dirty="0"/>
              <a:t> </a:t>
            </a:r>
          </a:p>
          <a:p>
            <a:endParaRPr lang="zh-CN" altLang="en-US" sz="2800" b="1" dirty="0"/>
          </a:p>
          <a:p>
            <a:endParaRPr lang="zh-CN" altLang="en-US" sz="2800" b="1" dirty="0"/>
          </a:p>
          <a:p>
            <a:r>
              <a:rPr lang="en-US" altLang="zh-CN" sz="2800" b="1" dirty="0"/>
              <a:t>2</a:t>
            </a:r>
            <a:r>
              <a:rPr lang="zh-CN" altLang="en-US" sz="2800" b="1" dirty="0"/>
              <a:t>）写出矩阵                               所对应的二次型。 </a:t>
            </a:r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4488692"/>
              </p:ext>
            </p:extLst>
          </p:nvPr>
        </p:nvGraphicFramePr>
        <p:xfrm>
          <a:off x="2884001" y="1134325"/>
          <a:ext cx="591820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8" name="Equation" r:id="rId5" imgW="5918040" imgH="520560" progId="Equation.DSMT4">
                  <p:embed/>
                </p:oleObj>
              </mc:Choice>
              <mc:Fallback>
                <p:oleObj name="Equation" r:id="rId5" imgW="5918040" imgH="520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4001" y="1134325"/>
                        <a:ext cx="5918200" cy="527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1531181"/>
              </p:ext>
            </p:extLst>
          </p:nvPr>
        </p:nvGraphicFramePr>
        <p:xfrm>
          <a:off x="2451953" y="2842856"/>
          <a:ext cx="2641600" cy="156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9" name="Equation" r:id="rId7" imgW="2641320" imgH="1562040" progId="Equation.DSMT4">
                  <p:embed/>
                </p:oleObj>
              </mc:Choice>
              <mc:Fallback>
                <p:oleObj name="Equation" r:id="rId7" imgW="2641320" imgH="1562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1953" y="2842856"/>
                        <a:ext cx="2641600" cy="156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172484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8615976"/>
              </p:ext>
            </p:extLst>
          </p:nvPr>
        </p:nvGraphicFramePr>
        <p:xfrm>
          <a:off x="4360482" y="1471903"/>
          <a:ext cx="2245837" cy="2625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2" name="Equation" r:id="rId4" imgW="2349360" imgH="2755800" progId="Equation.DSMT4">
                  <p:embed/>
                </p:oleObj>
              </mc:Choice>
              <mc:Fallback>
                <p:oleObj name="Equation" r:id="rId4" imgW="2349360" imgH="2755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482" y="1471903"/>
                        <a:ext cx="2245837" cy="262543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2491990" y="874208"/>
            <a:ext cx="665432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解  </a:t>
            </a:r>
            <a:r>
              <a:rPr kumimoji="1"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）原二次型所对应的对称矩阵为：</a:t>
            </a:r>
          </a:p>
        </p:txBody>
      </p:sp>
      <p:graphicFrame>
        <p:nvGraphicFramePr>
          <p:cNvPr id="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3426891"/>
              </p:ext>
            </p:extLst>
          </p:nvPr>
        </p:nvGraphicFramePr>
        <p:xfrm>
          <a:off x="2983780" y="5299254"/>
          <a:ext cx="6746582" cy="502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3" name="Equation" r:id="rId6" imgW="7073640" imgH="520560" progId="Equation.DSMT4">
                  <p:embed/>
                </p:oleObj>
              </mc:Choice>
              <mc:Fallback>
                <p:oleObj name="Equation" r:id="rId6" imgW="7073640" imgH="520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3780" y="5299254"/>
                        <a:ext cx="6746582" cy="50209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3123712" y="4306654"/>
            <a:ext cx="441255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kumimoji="1"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）矩阵对应的二次型为： </a:t>
            </a:r>
          </a:p>
        </p:txBody>
      </p:sp>
    </p:spTree>
    <p:extLst>
      <p:ext uri="{BB962C8B-B14F-4D97-AF65-F5344CB8AC3E}">
        <p14:creationId xmlns:p14="http://schemas.microsoft.com/office/powerpoint/2010/main" val="239678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2163519" y="369504"/>
            <a:ext cx="7777162" cy="350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</a:t>
            </a:r>
            <a:r>
              <a:rPr kumimoji="1"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	</a:t>
            </a:r>
            <a:r>
              <a:rPr kumimoji="1"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设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8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8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8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8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问           是否为二次型？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8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如果是</a:t>
            </a:r>
            <a:r>
              <a:rPr kumimoji="1"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kumimoji="1"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写出            所对应的矩阵</a:t>
            </a:r>
            <a:r>
              <a:rPr kumimoji="1"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1"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6849686"/>
              </p:ext>
            </p:extLst>
          </p:nvPr>
        </p:nvGraphicFramePr>
        <p:xfrm>
          <a:off x="3028706" y="729866"/>
          <a:ext cx="6159500" cy="157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7" name="Equation" r:id="rId4" imgW="6159240" imgH="1562040" progId="Equation.DSMT4">
                  <p:embed/>
                </p:oleObj>
              </mc:Choice>
              <mc:Fallback>
                <p:oleObj name="Equation" r:id="rId4" imgW="6159240" imgH="1562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8706" y="729866"/>
                        <a:ext cx="6159500" cy="1570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2443628"/>
              </p:ext>
            </p:extLst>
          </p:nvPr>
        </p:nvGraphicFramePr>
        <p:xfrm>
          <a:off x="2668344" y="2530091"/>
          <a:ext cx="1925637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8" name="Equation" r:id="rId6" imgW="1917360" imgH="507960" progId="Equation.DSMT4">
                  <p:embed/>
                </p:oleObj>
              </mc:Choice>
              <mc:Fallback>
                <p:oleObj name="Equation" r:id="rId6" imgW="191736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8344" y="2530091"/>
                        <a:ext cx="1925637" cy="514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8143707"/>
              </p:ext>
            </p:extLst>
          </p:nvPr>
        </p:nvGraphicFramePr>
        <p:xfrm>
          <a:off x="4324106" y="3322254"/>
          <a:ext cx="1925638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9" name="Equation" r:id="rId8" imgW="1917360" imgH="507960" progId="Equation.DSMT4">
                  <p:embed/>
                </p:oleObj>
              </mc:Choice>
              <mc:Fallback>
                <p:oleObj name="Equation" r:id="rId8" imgW="191736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4106" y="3322254"/>
                        <a:ext cx="1925638" cy="514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2236544" y="4171566"/>
            <a:ext cx="5975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解  将                      展开，得到： </a:t>
            </a:r>
          </a:p>
        </p:txBody>
      </p:sp>
      <p:graphicFrame>
        <p:nvGraphicFramePr>
          <p:cNvPr id="7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1935764"/>
              </p:ext>
            </p:extLst>
          </p:nvPr>
        </p:nvGraphicFramePr>
        <p:xfrm>
          <a:off x="3244606" y="4171566"/>
          <a:ext cx="1925638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0" name="Equation" r:id="rId10" imgW="1917360" imgH="507960" progId="Equation.DSMT4">
                  <p:embed/>
                </p:oleObj>
              </mc:Choice>
              <mc:Fallback>
                <p:oleObj name="Equation" r:id="rId10" imgW="191736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4606" y="4171566"/>
                        <a:ext cx="1925638" cy="514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6006187"/>
              </p:ext>
            </p:extLst>
          </p:nvPr>
        </p:nvGraphicFramePr>
        <p:xfrm>
          <a:off x="2739781" y="5049454"/>
          <a:ext cx="6096000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1" name="Equation" r:id="rId11" imgW="6095880" imgH="520560" progId="Equation.DSMT4">
                  <p:embed/>
                </p:oleObj>
              </mc:Choice>
              <mc:Fallback>
                <p:oleObj name="Equation" r:id="rId11" imgW="6095880" imgH="520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9781" y="5049454"/>
                        <a:ext cx="6096000" cy="528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57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786894" y="1041645"/>
            <a:ext cx="994474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因此                     是二次型。                    所</a:t>
            </a:r>
            <a:r>
              <a:rPr kumimoji="1" lang="zh-CN" alt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对应的</a:t>
            </a: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对称矩阵为： </a:t>
            </a:r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5376041"/>
              </p:ext>
            </p:extLst>
          </p:nvPr>
        </p:nvGraphicFramePr>
        <p:xfrm>
          <a:off x="1579057" y="1041645"/>
          <a:ext cx="1925638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86" name="Equation" r:id="rId4" imgW="1917360" imgH="507960" progId="Equation.DSMT4">
                  <p:embed/>
                </p:oleObj>
              </mc:Choice>
              <mc:Fallback>
                <p:oleObj name="Equation" r:id="rId4" imgW="191736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9057" y="1041645"/>
                        <a:ext cx="1925638" cy="514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8036657"/>
              </p:ext>
            </p:extLst>
          </p:nvPr>
        </p:nvGraphicFramePr>
        <p:xfrm>
          <a:off x="5108070" y="1041645"/>
          <a:ext cx="1925637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87" name="Equation" r:id="rId6" imgW="1917360" imgH="507960" progId="Equation.DSMT4">
                  <p:embed/>
                </p:oleObj>
              </mc:Choice>
              <mc:Fallback>
                <p:oleObj name="Equation" r:id="rId6" imgW="191736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8070" y="1041645"/>
                        <a:ext cx="1925637" cy="514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6092720"/>
              </p:ext>
            </p:extLst>
          </p:nvPr>
        </p:nvGraphicFramePr>
        <p:xfrm>
          <a:off x="4129516" y="1969042"/>
          <a:ext cx="2243138" cy="156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88" name="Equation" r:id="rId7" imgW="2234880" imgH="1562040" progId="Equation.DSMT4">
                  <p:embed/>
                </p:oleObj>
              </mc:Choice>
              <mc:Fallback>
                <p:oleObj name="Equation" r:id="rId7" imgW="2234880" imgH="1562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9516" y="1969042"/>
                        <a:ext cx="2243138" cy="156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214138" y="4210259"/>
            <a:ext cx="11435254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注意：</a:t>
            </a:r>
            <a:r>
              <a:rPr kumimoji="1"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二次型实际上是一个</a:t>
            </a:r>
            <a:r>
              <a:rPr kumimoji="1"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kumimoji="1"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元二次齐次函数，其对应的矩阵一定</a:t>
            </a:r>
            <a:r>
              <a:rPr kumimoji="1" lang="zh-CN" altLang="en-US" sz="28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</a:t>
            </a:r>
            <a:endParaRPr kumimoji="1" lang="en-US" altLang="zh-CN" sz="2800" b="1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36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对称矩阵。 </a:t>
            </a:r>
            <a:endParaRPr kumimoji="1" lang="zh-CN" altLang="en-US" sz="36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900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2222965"/>
              </p:ext>
            </p:extLst>
          </p:nvPr>
        </p:nvGraphicFramePr>
        <p:xfrm>
          <a:off x="2701245" y="2494033"/>
          <a:ext cx="6837362" cy="178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9" name="Equation" r:id="rId5" imgW="2730500" imgH="711200" progId="Equation.DSMT4">
                  <p:embed/>
                </p:oleObj>
              </mc:Choice>
              <mc:Fallback>
                <p:oleObj name="Equation" r:id="rId5" imgW="2730500" imgH="71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1245" y="2494033"/>
                        <a:ext cx="6837362" cy="178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2413907" y="1485970"/>
            <a:ext cx="8208963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itchFamily="49" charset="-122"/>
                <a:ea typeface="黑体" pitchFamily="49" charset="-122"/>
              </a:rPr>
              <a:t>例 </a:t>
            </a:r>
            <a:r>
              <a:rPr kumimoji="1" lang="en-US" altLang="zh-CN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itchFamily="49" charset="-122"/>
                <a:ea typeface="黑体" pitchFamily="49" charset="-122"/>
              </a:rPr>
              <a:t>3</a:t>
            </a:r>
            <a:r>
              <a:rPr kumimoji="1" lang="en-US" altLang="zh-CN" sz="2800" b="1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kumimoji="1" lang="en-US" altLang="zh-CN" sz="28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求下面的二次型所对应的矩阵：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06901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342360" y="288925"/>
            <a:ext cx="1008062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32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itchFamily="49" charset="-122"/>
              </a:rPr>
              <a:t>解</a:t>
            </a: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</a:p>
        </p:txBody>
      </p:sp>
      <p:graphicFrame>
        <p:nvGraphicFramePr>
          <p:cNvPr id="3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030670"/>
              </p:ext>
            </p:extLst>
          </p:nvPr>
        </p:nvGraphicFramePr>
        <p:xfrm>
          <a:off x="1638527" y="526888"/>
          <a:ext cx="6837362" cy="178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59" name="Equation" r:id="rId4" imgW="2730500" imgH="711200" progId="Equation.DSMT4">
                  <p:embed/>
                </p:oleObj>
              </mc:Choice>
              <mc:Fallback>
                <p:oleObj name="Equation" r:id="rId4" imgW="2730500" imgH="71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8527" y="526888"/>
                        <a:ext cx="6837362" cy="178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3570671"/>
              </p:ext>
            </p:extLst>
          </p:nvPr>
        </p:nvGraphicFramePr>
        <p:xfrm>
          <a:off x="1941635" y="1927623"/>
          <a:ext cx="8809037" cy="178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60" name="Equation" r:id="rId6" imgW="3517900" imgH="711200" progId="Equation.DSMT4">
                  <p:embed/>
                </p:oleObj>
              </mc:Choice>
              <mc:Fallback>
                <p:oleObj name="Equation" r:id="rId6" imgW="3517900" imgH="71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1635" y="1927623"/>
                        <a:ext cx="8809037" cy="178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961260"/>
              </p:ext>
            </p:extLst>
          </p:nvPr>
        </p:nvGraphicFramePr>
        <p:xfrm>
          <a:off x="1868785" y="3937000"/>
          <a:ext cx="8872537" cy="60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61" name="Equation" r:id="rId8" imgW="3543300" imgH="241300" progId="Equation.DSMT4">
                  <p:embed/>
                </p:oleObj>
              </mc:Choice>
              <mc:Fallback>
                <p:oleObj name="Equation" r:id="rId8" imgW="35433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8785" y="3937000"/>
                        <a:ext cx="8872537" cy="604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6935492" y="5367337"/>
            <a:ext cx="23764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所求矩阵为</a:t>
            </a:r>
          </a:p>
        </p:txBody>
      </p:sp>
      <p:graphicFrame>
        <p:nvGraphicFramePr>
          <p:cNvPr id="7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4393266"/>
              </p:ext>
            </p:extLst>
          </p:nvPr>
        </p:nvGraphicFramePr>
        <p:xfrm>
          <a:off x="1941635" y="4805362"/>
          <a:ext cx="4802188" cy="178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62" name="Equation" r:id="rId10" imgW="1917700" imgH="711200" progId="Equation.DSMT4">
                  <p:embed/>
                </p:oleObj>
              </mc:Choice>
              <mc:Fallback>
                <p:oleObj name="Equation" r:id="rId10" imgW="1917700" imgH="71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1635" y="4805362"/>
                        <a:ext cx="4802188" cy="178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5225815"/>
              </p:ext>
            </p:extLst>
          </p:nvPr>
        </p:nvGraphicFramePr>
        <p:xfrm>
          <a:off x="8941097" y="4995068"/>
          <a:ext cx="1800225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63" name="Equation" r:id="rId12" imgW="710891" imgH="710891" progId="Equation.DSMT4">
                  <p:embed/>
                </p:oleObj>
              </mc:Choice>
              <mc:Fallback>
                <p:oleObj name="Equation" r:id="rId12" imgW="710891" imgH="7108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41097" y="4995068"/>
                        <a:ext cx="1800225" cy="136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364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866461" y="917279"/>
            <a:ext cx="10960100" cy="731837"/>
            <a:chOff x="204" y="264"/>
            <a:chExt cx="6904" cy="461"/>
          </a:xfrm>
        </p:grpSpPr>
        <p:graphicFrame>
          <p:nvGraphicFramePr>
            <p:cNvPr id="10" name="Object 2"/>
            <p:cNvGraphicFramePr>
              <a:graphicFrameLocks noChangeAspect="1"/>
            </p:cNvGraphicFramePr>
            <p:nvPr/>
          </p:nvGraphicFramePr>
          <p:xfrm>
            <a:off x="2018" y="346"/>
            <a:ext cx="1062" cy="3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94" name="Equation" r:id="rId4" imgW="672808" imgH="228501" progId="Equation.DSMT4">
                    <p:embed/>
                  </p:oleObj>
                </mc:Choice>
                <mc:Fallback>
                  <p:oleObj name="Equation" r:id="rId4" imgW="672808" imgH="228501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8" y="346"/>
                          <a:ext cx="1062" cy="3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 Box 3"/>
            <p:cNvSpPr txBox="1">
              <a:spLocks noChangeArrowheads="1"/>
            </p:cNvSpPr>
            <p:nvPr/>
          </p:nvSpPr>
          <p:spPr bwMode="auto">
            <a:xfrm>
              <a:off x="204" y="264"/>
              <a:ext cx="6904" cy="4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黑体" pitchFamily="49" charset="-122"/>
                  <a:ea typeface="黑体" pitchFamily="49" charset="-122"/>
                </a:rPr>
                <a:t>一般地，</a:t>
              </a:r>
              <a:r>
                <a:rPr kumimoji="1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二次型                    （        </a:t>
              </a:r>
              <a:r>
                <a:rPr kumimoji="1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49" charset="-122"/>
                </a:rPr>
                <a:t>未必是对称矩阵</a:t>
              </a:r>
              <a:r>
                <a:rPr kumimoji="1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）对应的矩阵是</a:t>
              </a:r>
            </a:p>
          </p:txBody>
        </p:sp>
        <p:graphicFrame>
          <p:nvGraphicFramePr>
            <p:cNvPr id="12" name="Object 4"/>
            <p:cNvGraphicFramePr>
              <a:graphicFrameLocks noChangeAspect="1"/>
            </p:cNvGraphicFramePr>
            <p:nvPr/>
          </p:nvGraphicFramePr>
          <p:xfrm>
            <a:off x="3379" y="391"/>
            <a:ext cx="261" cy="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95" name="Equation" r:id="rId6" imgW="164885" imgH="164885" progId="Equation.DSMT4">
                    <p:embed/>
                  </p:oleObj>
                </mc:Choice>
                <mc:Fallback>
                  <p:oleObj name="Equation" r:id="rId6" imgW="164885" imgH="164885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79" y="391"/>
                          <a:ext cx="261" cy="2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1147826"/>
              </p:ext>
            </p:extLst>
          </p:nvPr>
        </p:nvGraphicFramePr>
        <p:xfrm>
          <a:off x="4780442" y="2025354"/>
          <a:ext cx="2808287" cy="145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96" name="Equation" r:id="rId8" imgW="761669" imgH="393529" progId="Equation.DSMT4">
                  <p:embed/>
                </p:oleObj>
              </mc:Choice>
              <mc:Fallback>
                <p:oleObj name="Equation" r:id="rId8" imgW="761669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0442" y="2025354"/>
                        <a:ext cx="2808287" cy="1450975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1010924" y="3870029"/>
            <a:ext cx="23764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因为</a:t>
            </a:r>
          </a:p>
        </p:txBody>
      </p:sp>
      <p:graphicFrame>
        <p:nvGraphicFramePr>
          <p:cNvPr id="15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9333988"/>
              </p:ext>
            </p:extLst>
          </p:nvPr>
        </p:nvGraphicFramePr>
        <p:xfrm>
          <a:off x="2306324" y="3870029"/>
          <a:ext cx="4948237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97" name="Equation" r:id="rId10" imgW="4025900" imgH="457200" progId="Equation.DSMT4">
                  <p:embed/>
                </p:oleObj>
              </mc:Choice>
              <mc:Fallback>
                <p:oleObj name="Equation" r:id="rId10" imgW="40259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6324" y="3870029"/>
                        <a:ext cx="4948237" cy="585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1010924" y="4733629"/>
            <a:ext cx="11525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所以</a:t>
            </a:r>
          </a:p>
        </p:txBody>
      </p:sp>
      <p:graphicFrame>
        <p:nvGraphicFramePr>
          <p:cNvPr id="17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8060318"/>
              </p:ext>
            </p:extLst>
          </p:nvPr>
        </p:nvGraphicFramePr>
        <p:xfrm>
          <a:off x="2269811" y="4517729"/>
          <a:ext cx="7416800" cy="1138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98" name="Equation" r:id="rId12" imgW="6832600" imgH="889000" progId="Equation.DSMT4">
                  <p:embed/>
                </p:oleObj>
              </mc:Choice>
              <mc:Fallback>
                <p:oleObj name="Equation" r:id="rId12" imgW="6832600" imgH="889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9811" y="4517729"/>
                        <a:ext cx="7416800" cy="1138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1010924" y="5597229"/>
            <a:ext cx="7559675" cy="1138237"/>
            <a:chOff x="295" y="3249"/>
            <a:chExt cx="4762" cy="717"/>
          </a:xfrm>
        </p:grpSpPr>
        <p:sp>
          <p:nvSpPr>
            <p:cNvPr id="19" name="Text Box 11"/>
            <p:cNvSpPr txBox="1">
              <a:spLocks noChangeArrowheads="1"/>
            </p:cNvSpPr>
            <p:nvPr/>
          </p:nvSpPr>
          <p:spPr bwMode="auto">
            <a:xfrm>
              <a:off x="295" y="3430"/>
              <a:ext cx="476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har char="•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har char="•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har char="•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har char="•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并且易知                 是对称矩阵。</a:t>
              </a:r>
            </a:p>
          </p:txBody>
        </p:sp>
        <p:graphicFrame>
          <p:nvGraphicFramePr>
            <p:cNvPr id="20" name="Object 12"/>
            <p:cNvGraphicFramePr>
              <a:graphicFrameLocks noChangeAspect="1"/>
            </p:cNvGraphicFramePr>
            <p:nvPr/>
          </p:nvGraphicFramePr>
          <p:xfrm>
            <a:off x="1338" y="3249"/>
            <a:ext cx="773" cy="7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99" name="Equation" r:id="rId14" imgW="1130300" imgH="889000" progId="Equation.DSMT4">
                    <p:embed/>
                  </p:oleObj>
                </mc:Choice>
                <mc:Fallback>
                  <p:oleObj name="Equation" r:id="rId14" imgW="1130300" imgH="8890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38" y="3249"/>
                          <a:ext cx="773" cy="7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52641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utoUpdateAnimBg="0"/>
      <p:bldP spid="16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1"/>
          <p:cNvSpPr>
            <a:spLocks noChangeArrowheads="1"/>
          </p:cNvSpPr>
          <p:nvPr/>
        </p:nvSpPr>
        <p:spPr bwMode="auto">
          <a:xfrm>
            <a:off x="1989573" y="2959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49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967223" y="365125"/>
            <a:ext cx="946151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rPr>
              <a:t>例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rPr>
              <a:t>4</a:t>
            </a:r>
            <a:endParaRPr kumimoji="0" lang="en-US" altLang="zh-CN" sz="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1" name="Text Box 39"/>
          <p:cNvSpPr txBox="1">
            <a:spLocks noChangeArrowheads="1"/>
          </p:cNvSpPr>
          <p:nvPr/>
        </p:nvSpPr>
        <p:spPr bwMode="auto">
          <a:xfrm>
            <a:off x="2803960" y="852823"/>
            <a:ext cx="79930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49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写出下面二次型 </a:t>
            </a:r>
            <a:r>
              <a:rPr kumimoji="1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f 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的矩阵表示，并求 </a:t>
            </a:r>
            <a:r>
              <a:rPr kumimoji="1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f 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的秩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r(</a:t>
            </a:r>
            <a:r>
              <a:rPr kumimoji="1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</a:p>
        </p:txBody>
      </p:sp>
      <p:sp>
        <p:nvSpPr>
          <p:cNvPr id="12" name="Text Box 40"/>
          <p:cNvSpPr txBox="1">
            <a:spLocks noChangeArrowheads="1"/>
          </p:cNvSpPr>
          <p:nvPr/>
        </p:nvSpPr>
        <p:spPr bwMode="auto">
          <a:xfrm>
            <a:off x="1641911" y="2830582"/>
            <a:ext cx="863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49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解</a:t>
            </a:r>
          </a:p>
        </p:txBody>
      </p:sp>
      <p:graphicFrame>
        <p:nvGraphicFramePr>
          <p:cNvPr id="13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4832051"/>
              </p:ext>
            </p:extLst>
          </p:nvPr>
        </p:nvGraphicFramePr>
        <p:xfrm>
          <a:off x="2118966" y="1563416"/>
          <a:ext cx="8885214" cy="8155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0" name="Equation" r:id="rId4" imgW="2628720" imgH="241200" progId="Equation.DSMT4">
                  <p:embed/>
                </p:oleObj>
              </mc:Choice>
              <mc:Fallback>
                <p:oleObj name="Equation" r:id="rId4" imgW="262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8966" y="1563416"/>
                        <a:ext cx="8885214" cy="8155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9784155"/>
              </p:ext>
            </p:extLst>
          </p:nvPr>
        </p:nvGraphicFramePr>
        <p:xfrm>
          <a:off x="5663841" y="5169779"/>
          <a:ext cx="22733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1" name="公式" r:id="rId6" imgW="2273300" imgH="393700" progId="Equation.3">
                  <p:embed/>
                </p:oleObj>
              </mc:Choice>
              <mc:Fallback>
                <p:oleObj name="公式" r:id="rId6" imgW="22733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3841" y="5169779"/>
                        <a:ext cx="22733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475"/>
          <p:cNvSpPr>
            <a:spLocks noChangeArrowheads="1"/>
          </p:cNvSpPr>
          <p:nvPr/>
        </p:nvSpPr>
        <p:spPr bwMode="auto">
          <a:xfrm>
            <a:off x="3237348" y="295819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5559065"/>
              </p:ext>
            </p:extLst>
          </p:nvPr>
        </p:nvGraphicFramePr>
        <p:xfrm>
          <a:off x="2505511" y="2764320"/>
          <a:ext cx="7565764" cy="17227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2" name="Equation" r:id="rId8" imgW="6146800" imgH="1397000" progId="Equation.DSMT4">
                  <p:embed/>
                </p:oleObj>
              </mc:Choice>
              <mc:Fallback>
                <p:oleObj name="Equation" r:id="rId8" imgW="6146800" imgH="1397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5511" y="2764320"/>
                        <a:ext cx="7565764" cy="172272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301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>
            <a:spLocks noChangeArrowheads="1"/>
          </p:cNvSpPr>
          <p:nvPr/>
        </p:nvSpPr>
        <p:spPr bwMode="auto">
          <a:xfrm>
            <a:off x="815836" y="1854842"/>
            <a:ext cx="10659381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dirty="0"/>
              <a:t>线性代数知识用于</a:t>
            </a:r>
            <a:r>
              <a:rPr lang="zh-CN" altLang="en-US" dirty="0">
                <a:solidFill>
                  <a:srgbClr val="FF0000"/>
                </a:solidFill>
              </a:rPr>
              <a:t>解析几何</a:t>
            </a:r>
            <a:r>
              <a:rPr lang="zh-CN" altLang="en-US" dirty="0" smtClean="0"/>
              <a:t>研究</a:t>
            </a:r>
            <a:r>
              <a:rPr lang="en-US" altLang="zh-CN" dirty="0" smtClean="0"/>
              <a:t>. </a:t>
            </a:r>
            <a:endParaRPr lang="en-US" altLang="zh-CN" dirty="0"/>
          </a:p>
          <a:p>
            <a:pPr algn="ctr" eaLnBrk="1" hangingPunct="1">
              <a:spcBef>
                <a:spcPct val="50000"/>
              </a:spcBef>
            </a:pPr>
            <a:endParaRPr lang="en-US" altLang="zh-CN" dirty="0"/>
          </a:p>
          <a:p>
            <a:pPr algn="ctr" eaLnBrk="1" hangingPunct="1">
              <a:lnSpc>
                <a:spcPct val="150000"/>
              </a:lnSpc>
              <a:spcBef>
                <a:spcPct val="50000"/>
              </a:spcBef>
            </a:pPr>
            <a:r>
              <a:rPr lang="zh-CN" altLang="en-US" dirty="0" smtClean="0"/>
              <a:t>对于</a:t>
            </a:r>
            <a:r>
              <a:rPr lang="zh-CN" altLang="en-US" dirty="0"/>
              <a:t>二次型</a:t>
            </a:r>
            <a:r>
              <a:rPr lang="en-US" altLang="zh-CN" dirty="0"/>
              <a:t>, </a:t>
            </a:r>
            <a:r>
              <a:rPr lang="zh-CN" altLang="en-US" dirty="0"/>
              <a:t>主要讨论其</a:t>
            </a:r>
            <a:r>
              <a:rPr lang="zh-CN" altLang="en-US" dirty="0">
                <a:solidFill>
                  <a:srgbClr val="FF0000"/>
                </a:solidFill>
              </a:rPr>
              <a:t>标准化</a:t>
            </a:r>
            <a:r>
              <a:rPr lang="zh-CN" altLang="en-US" dirty="0"/>
              <a:t>的问题</a:t>
            </a:r>
            <a:r>
              <a:rPr lang="en-US" altLang="zh-CN" dirty="0"/>
              <a:t>, </a:t>
            </a:r>
            <a:r>
              <a:rPr lang="zh-CN" altLang="en-US" dirty="0"/>
              <a:t>这与</a:t>
            </a:r>
            <a:r>
              <a:rPr lang="zh-CN" altLang="en-US" sz="4000" dirty="0">
                <a:solidFill>
                  <a:srgbClr val="FF0000"/>
                </a:solidFill>
              </a:rPr>
              <a:t>方阵</a:t>
            </a:r>
            <a:r>
              <a:rPr lang="zh-CN" altLang="en-US" dirty="0">
                <a:solidFill>
                  <a:srgbClr val="FF0000"/>
                </a:solidFill>
              </a:rPr>
              <a:t>的对角化</a:t>
            </a:r>
            <a:r>
              <a:rPr lang="zh-CN" altLang="en-US" dirty="0"/>
              <a:t>又是密切相关的</a:t>
            </a:r>
            <a:r>
              <a:rPr lang="en-US" altLang="zh-CN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7643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3039891" y="1593646"/>
            <a:ext cx="76327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-apple-system"/>
                <a:ea typeface="宋体" panose="02010600030101010101" pitchFamily="2" charset="-122"/>
              </a:rPr>
              <a:t>其实圆、椭圆、双曲线之间关系很紧密的，统称为圆锥曲线，都是圆锥体和平面的交线：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230" y="3249830"/>
            <a:ext cx="3751263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9223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1688123" y="727459"/>
            <a:ext cx="92519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-apple-system"/>
                <a:ea typeface="宋体" panose="02010600030101010101" pitchFamily="2" charset="-122"/>
              </a:rPr>
              <a:t>在线代里面，就是通过一个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-apple-system"/>
                <a:ea typeface="宋体" panose="02010600030101010101" pitchFamily="2" charset="-122"/>
              </a:rPr>
              <a:t>对称矩阵</a:t>
            </a:r>
            <a:r>
              <a:rPr kumimoji="1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-apple-system"/>
                <a:ea typeface="宋体" panose="02010600030101010101" pitchFamily="2" charset="-122"/>
              </a:rPr>
              <a:t>，去研究某个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-apple-system"/>
                <a:ea typeface="宋体" panose="02010600030101010101" pitchFamily="2" charset="-122"/>
              </a:rPr>
              <a:t>二次型</a:t>
            </a:r>
            <a:r>
              <a:rPr kumimoji="1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-apple-system"/>
                <a:ea typeface="宋体" panose="02010600030101010101" pitchFamily="2" charset="-122"/>
              </a:rPr>
              <a:t>。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824" y="1593063"/>
            <a:ext cx="3989388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098" y="1664084"/>
            <a:ext cx="4371975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3335032" y="5590270"/>
            <a:ext cx="6332750" cy="954107"/>
          </a:xfrm>
          <a:prstGeom prst="rect">
            <a:avLst/>
          </a:prstGeom>
          <a:solidFill>
            <a:srgbClr val="AAE2CA">
              <a:lumMod val="60000"/>
              <a:lumOff val="40000"/>
            </a:srgbClr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-apple-system"/>
                <a:ea typeface="宋体" panose="02010600030101010101" pitchFamily="2" charset="-122"/>
              </a:rPr>
              <a:t>哈，原来椭圆和圆之间是线性关系呐（通过矩阵变换就可以从圆变为椭圆）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649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150" y="1069493"/>
            <a:ext cx="3989388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857" y="1099162"/>
            <a:ext cx="4371975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736064" y="5308101"/>
            <a:ext cx="6912768" cy="523220"/>
          </a:xfrm>
          <a:prstGeom prst="rect">
            <a:avLst/>
          </a:prstGeom>
          <a:solidFill>
            <a:srgbClr val="AAE2CA">
              <a:lumMod val="40000"/>
              <a:lumOff val="60000"/>
            </a:srgbClr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-apple-system"/>
                <a:ea typeface="宋体" panose="02010600030101010101" pitchFamily="2" charset="-122"/>
              </a:rPr>
              <a:t>咦，双曲线和圆之间也是线性关系。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043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36" y="3675691"/>
            <a:ext cx="3400684" cy="2978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935" y="169405"/>
            <a:ext cx="4709937" cy="3506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6133808" y="1792943"/>
            <a:ext cx="5472038" cy="954107"/>
          </a:xfrm>
          <a:prstGeom prst="rect">
            <a:avLst/>
          </a:prstGeom>
          <a:solidFill>
            <a:srgbClr val="AAE2CA">
              <a:lumMod val="40000"/>
              <a:lumOff val="60000"/>
            </a:srgbClr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-apple-system"/>
                <a:ea typeface="宋体" panose="02010600030101010101" pitchFamily="2" charset="-122"/>
              </a:rPr>
              <a:t>我们把这个矩阵进行特征值</a:t>
            </a:r>
            <a:r>
              <a:rPr kumimoji="1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-apple-system"/>
                <a:ea typeface="宋体" panose="02010600030101010101" pitchFamily="2" charset="-122"/>
              </a:rPr>
              <a:t>分解（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CC">
                    <a:lumMod val="75000"/>
                  </a:srgbClr>
                </a:solidFill>
                <a:effectLst/>
                <a:uLnTx/>
                <a:uFillTx/>
                <a:latin typeface="-apple-system"/>
                <a:ea typeface="宋体" panose="02010600030101010101" pitchFamily="2" charset="-122"/>
              </a:rPr>
              <a:t>对角化</a:t>
            </a:r>
            <a:r>
              <a:rPr kumimoji="1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-apple-system"/>
                <a:ea typeface="宋体" panose="02010600030101010101" pitchFamily="2" charset="-122"/>
              </a:rPr>
              <a:t>）：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838" y="2932236"/>
            <a:ext cx="6925199" cy="3721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1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115" y="1424040"/>
            <a:ext cx="4448175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9598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855036" y="1768777"/>
            <a:ext cx="4895850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b="0" dirty="0">
                <a:solidFill>
                  <a:srgbClr val="0000CC"/>
                </a:solidFill>
                <a:latin typeface="-apple-system"/>
              </a:rPr>
              <a:t>首先，矩阵代表了运动，包含：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CC"/>
                </a:solidFill>
                <a:latin typeface="-apple-system"/>
              </a:rPr>
              <a:t>旋转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CC"/>
                </a:solidFill>
                <a:latin typeface="-apple-system"/>
              </a:rPr>
              <a:t>拉伸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CC"/>
                </a:solidFill>
                <a:latin typeface="-apple-system"/>
              </a:rPr>
              <a:t>投影</a:t>
            </a: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855037" y="4539265"/>
            <a:ext cx="10971874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b="0" dirty="0">
                <a:solidFill>
                  <a:srgbClr val="0000CC"/>
                </a:solidFill>
                <a:latin typeface="-apple-system"/>
              </a:rPr>
              <a:t>对于</a:t>
            </a:r>
            <a:r>
              <a:rPr lang="zh-CN" altLang="en-US" b="0" dirty="0">
                <a:solidFill>
                  <a:srgbClr val="FF0000"/>
                </a:solidFill>
                <a:latin typeface="-apple-system"/>
              </a:rPr>
              <a:t>方阵</a:t>
            </a:r>
            <a:r>
              <a:rPr lang="zh-CN" altLang="en-US" b="0" dirty="0">
                <a:solidFill>
                  <a:srgbClr val="0000CC"/>
                </a:solidFill>
                <a:latin typeface="-apple-system"/>
              </a:rPr>
              <a:t>，因为没有</a:t>
            </a:r>
            <a:r>
              <a:rPr lang="zh-CN" altLang="en-US" b="0" dirty="0">
                <a:solidFill>
                  <a:srgbClr val="FF0000"/>
                </a:solidFill>
                <a:latin typeface="-apple-system"/>
              </a:rPr>
              <a:t>维度</a:t>
            </a:r>
            <a:r>
              <a:rPr lang="zh-CN" altLang="en-US" b="0" dirty="0">
                <a:solidFill>
                  <a:srgbClr val="0000CC"/>
                </a:solidFill>
                <a:latin typeface="-apple-system"/>
              </a:rPr>
              <a:t>的改变，所以就没有投影这个运动了，只有：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CC"/>
                </a:solidFill>
                <a:latin typeface="-apple-system"/>
              </a:rPr>
              <a:t>旋转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CC"/>
                </a:solidFill>
                <a:latin typeface="-apple-system"/>
              </a:rPr>
              <a:t>拉伸</a:t>
            </a: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694262" y="1007620"/>
            <a:ext cx="110422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-apple-system"/>
                <a:ea typeface="宋体" panose="02010600030101010101" pitchFamily="2" charset="-122"/>
              </a:rPr>
              <a:t>其实圆、椭圆、双曲线之间关系很紧密的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-apple-system"/>
                <a:ea typeface="宋体" panose="02010600030101010101" pitchFamily="2" charset="-122"/>
              </a:rPr>
              <a:t>，都可以通过矩阵变换实现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156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0" y="293426"/>
            <a:ext cx="460254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Arial" panose="020B0604020202020204" pitchFamily="34" charset="0"/>
              </a:rPr>
              <a:t>二次型</a:t>
            </a:r>
            <a:r>
              <a:rPr kumimoji="1"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Arial" panose="020B0604020202020204" pitchFamily="34" charset="0"/>
              </a:rPr>
              <a:t>及其</a:t>
            </a:r>
            <a:r>
              <a:rPr kumimoji="1" lang="zh-CN" altLang="en-US" sz="2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Arial" panose="020B0604020202020204" pitchFamily="34" charset="0"/>
              </a:rPr>
              <a:t>矩阵表示的历史 </a:t>
            </a:r>
            <a:endParaRPr kumimoji="1" lang="zh-CN" altLang="en-US" sz="2800" b="1" dirty="0">
              <a:solidFill>
                <a:srgbClr val="0000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" name="Rectangle 20"/>
          <p:cNvSpPr>
            <a:spLocks noChangeArrowheads="1"/>
          </p:cNvSpPr>
          <p:nvPr/>
        </p:nvSpPr>
        <p:spPr bwMode="auto">
          <a:xfrm>
            <a:off x="1958679" y="1310856"/>
            <a:ext cx="8058150" cy="482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Aft>
                <a:spcPct val="0"/>
              </a:spcAft>
              <a:buFontTx/>
              <a:buBlip>
                <a:blip r:embed="rId3"/>
              </a:buBlip>
            </a:pPr>
            <a:r>
              <a:rPr kumimoji="1"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</a:rPr>
              <a:t>二次型的系统研究是从 </a:t>
            </a:r>
            <a:r>
              <a:rPr kumimoji="1"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</a:rPr>
              <a:t>18 </a:t>
            </a:r>
            <a:r>
              <a:rPr kumimoji="1"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</a:rPr>
              <a:t>世纪开始的 </a:t>
            </a:r>
            <a:endParaRPr kumimoji="1" lang="zh-CN" alt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</a:endParaRPr>
          </a:p>
          <a:p>
            <a:pPr eaLnBrk="0" fontAlgn="base" hangingPunct="0">
              <a:spcAft>
                <a:spcPct val="0"/>
              </a:spcAft>
              <a:buFontTx/>
              <a:buNone/>
            </a:pPr>
            <a:r>
              <a:rPr kumimoji="1" lang="zh-CN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</a:rPr>
              <a:t>      </a:t>
            </a:r>
            <a:r>
              <a:rPr kumimoji="1" lang="zh-CN" altLang="en-US" sz="20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楷体_GB2312" pitchFamily="1" charset="-122"/>
                <a:ea typeface="楷体_GB2312" pitchFamily="1" charset="-122"/>
              </a:rPr>
              <a:t>起源于对二次曲线</a:t>
            </a:r>
            <a:r>
              <a:rPr kumimoji="1" lang="en-US" altLang="zh-CN" sz="20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楷体_GB2312" pitchFamily="1" charset="-122"/>
                <a:ea typeface="楷体_GB2312" pitchFamily="1" charset="-122"/>
              </a:rPr>
              <a:t>/</a:t>
            </a:r>
            <a:r>
              <a:rPr kumimoji="1" lang="zh-CN" altLang="en-US" sz="20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楷体_GB2312" pitchFamily="1" charset="-122"/>
                <a:ea typeface="楷体_GB2312" pitchFamily="1" charset="-122"/>
              </a:rPr>
              <a:t>面的分类问题的讨论 </a:t>
            </a:r>
          </a:p>
          <a:p>
            <a:pPr eaLnBrk="0" fontAlgn="base" hangingPunct="0">
              <a:spcAft>
                <a:spcPct val="0"/>
              </a:spcAft>
              <a:buFontTx/>
              <a:buBlip>
                <a:blip r:embed="rId3"/>
              </a:buBlip>
            </a:pPr>
            <a:r>
              <a:rPr kumimoji="1"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</a:rPr>
              <a:t>1801</a:t>
            </a:r>
            <a:r>
              <a:rPr kumimoji="1"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</a:rPr>
              <a:t>年</a:t>
            </a:r>
            <a:r>
              <a:rPr kumimoji="1"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</a:rPr>
              <a:t>, </a:t>
            </a:r>
            <a:r>
              <a:rPr kumimoji="1"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</a:rPr>
              <a:t>高斯</a:t>
            </a:r>
            <a:r>
              <a:rPr kumimoji="1"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kumimoji="1" lang="en-US" altLang="zh-CN" sz="28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Johann Carl Friedrich</a:t>
            </a:r>
            <a:r>
              <a:rPr kumimoji="1"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Gauss</a:t>
            </a:r>
            <a:r>
              <a:rPr kumimoji="1"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</a:rPr>
              <a:t>)[</a:t>
            </a:r>
            <a:r>
              <a:rPr kumimoji="1"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</a:rPr>
              <a:t>德</a:t>
            </a:r>
            <a:r>
              <a:rPr kumimoji="1"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</a:rPr>
              <a:t>]: </a:t>
            </a:r>
          </a:p>
          <a:p>
            <a:pPr eaLnBrk="0" fontAlgn="base" hangingPunct="0">
              <a:spcAft>
                <a:spcPct val="0"/>
              </a:spcAft>
              <a:buFontTx/>
              <a:buNone/>
            </a:pPr>
            <a:r>
              <a:rPr kumimoji="1"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楷体_GB2312" pitchFamily="1" charset="-122"/>
              </a:rPr>
              <a:t>     </a:t>
            </a:r>
            <a:r>
              <a:rPr kumimoji="1" lang="zh-CN" altLang="en-US" sz="20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楷体_GB2312" pitchFamily="1" charset="-122"/>
              </a:rPr>
              <a:t>引进了二次型的</a:t>
            </a:r>
            <a:r>
              <a:rPr kumimoji="1" lang="zh-CN" altLang="en-US" sz="2000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1" charset="-122"/>
              </a:rPr>
              <a:t>正定</a:t>
            </a:r>
            <a:r>
              <a:rPr kumimoji="1" lang="zh-CN" altLang="en-US" sz="20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楷体_GB2312" pitchFamily="1" charset="-122"/>
              </a:rPr>
              <a:t>、</a:t>
            </a:r>
            <a:r>
              <a:rPr kumimoji="1" lang="zh-CN" altLang="en-US" sz="2000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1" charset="-122"/>
              </a:rPr>
              <a:t>负定</a:t>
            </a:r>
            <a:r>
              <a:rPr kumimoji="1" lang="zh-CN" altLang="en-US" sz="20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楷体_GB2312" pitchFamily="1" charset="-122"/>
              </a:rPr>
              <a:t>、</a:t>
            </a:r>
            <a:r>
              <a:rPr kumimoji="1" lang="zh-CN" altLang="en-US" sz="2000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1" charset="-122"/>
              </a:rPr>
              <a:t>半正定</a:t>
            </a:r>
            <a:r>
              <a:rPr kumimoji="1" lang="zh-CN" altLang="en-US" sz="20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楷体_GB2312" pitchFamily="1" charset="-122"/>
              </a:rPr>
              <a:t>和</a:t>
            </a:r>
            <a:r>
              <a:rPr kumimoji="1" lang="zh-CN" altLang="en-US" sz="2000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1" charset="-122"/>
              </a:rPr>
              <a:t>半负定</a:t>
            </a:r>
            <a:r>
              <a:rPr kumimoji="1" lang="zh-CN" altLang="en-US" sz="20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楷体_GB2312" pitchFamily="1" charset="-122"/>
              </a:rPr>
              <a:t>等术语 </a:t>
            </a:r>
            <a:endParaRPr kumimoji="1" lang="zh-CN" altLang="en-US" sz="2800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</a:endParaRPr>
          </a:p>
          <a:p>
            <a:pPr eaLnBrk="0" fontAlgn="base" hangingPunct="0">
              <a:spcAft>
                <a:spcPct val="0"/>
              </a:spcAft>
              <a:buFontTx/>
              <a:buBlip>
                <a:blip r:embed="rId3"/>
              </a:buBlip>
            </a:pPr>
            <a:r>
              <a:rPr kumimoji="1"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</a:rPr>
              <a:t>柯西</a:t>
            </a:r>
            <a:r>
              <a:rPr kumimoji="1"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kumimoji="1" lang="en-US" altLang="zh-CN" sz="28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Augustin Louis</a:t>
            </a:r>
            <a:r>
              <a:rPr kumimoji="1"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Cauchy</a:t>
            </a:r>
            <a:r>
              <a:rPr kumimoji="1"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</a:rPr>
              <a:t>)[</a:t>
            </a:r>
            <a:r>
              <a:rPr kumimoji="1"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</a:rPr>
              <a:t>法</a:t>
            </a:r>
            <a:r>
              <a:rPr kumimoji="1"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</a:rPr>
              <a:t>]: </a:t>
            </a:r>
            <a:endParaRPr kumimoji="1" lang="en-US" altLang="zh-CN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</a:endParaRPr>
          </a:p>
          <a:p>
            <a:pPr eaLnBrk="0" fontAlgn="base" hangingPunct="0">
              <a:spcAft>
                <a:spcPct val="0"/>
              </a:spcAft>
              <a:buFontTx/>
              <a:buNone/>
            </a:pPr>
            <a:r>
              <a:rPr kumimoji="1"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</a:rPr>
              <a:t>      </a:t>
            </a:r>
            <a:r>
              <a:rPr kumimoji="1" lang="zh-CN" altLang="en-US" sz="20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楷体_GB2312" pitchFamily="1" charset="-122"/>
                <a:ea typeface="楷体_GB2312" pitchFamily="1" charset="-122"/>
              </a:rPr>
              <a:t>当方程是标准型时</a:t>
            </a:r>
            <a:r>
              <a:rPr kumimoji="1" lang="en-US" altLang="zh-CN" sz="20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楷体_GB2312" pitchFamily="1" charset="-122"/>
                <a:ea typeface="楷体_GB2312" pitchFamily="1" charset="-122"/>
              </a:rPr>
              <a:t>, </a:t>
            </a:r>
            <a:r>
              <a:rPr kumimoji="1" lang="zh-CN" altLang="en-US" sz="20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楷体_GB2312" pitchFamily="1" charset="-122"/>
                <a:ea typeface="楷体_GB2312" pitchFamily="1" charset="-122"/>
              </a:rPr>
              <a:t>二次曲面用二次项的符号来进行分类 </a:t>
            </a:r>
          </a:p>
          <a:p>
            <a:pPr eaLnBrk="0" fontAlgn="base" hangingPunct="0">
              <a:spcAft>
                <a:spcPct val="0"/>
              </a:spcAft>
              <a:buFontTx/>
              <a:buNone/>
            </a:pPr>
            <a:r>
              <a:rPr kumimoji="1" lang="zh-CN" altLang="en-US" sz="20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楷体_GB2312" pitchFamily="1" charset="-122"/>
                <a:ea typeface="楷体_GB2312" pitchFamily="1" charset="-122"/>
              </a:rPr>
              <a:t>   不太清楚</a:t>
            </a:r>
            <a:r>
              <a:rPr kumimoji="1" lang="en-US" altLang="zh-CN" sz="20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楷体_GB2312" pitchFamily="1" charset="-122"/>
                <a:ea typeface="楷体_GB2312" pitchFamily="1" charset="-122"/>
              </a:rPr>
              <a:t>,</a:t>
            </a:r>
            <a:r>
              <a:rPr kumimoji="1" lang="zh-CN" altLang="en-US" sz="20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楷体_GB2312" pitchFamily="1" charset="-122"/>
                <a:ea typeface="楷体_GB2312" pitchFamily="1" charset="-122"/>
              </a:rPr>
              <a:t>在化简成标准型时</a:t>
            </a:r>
            <a:r>
              <a:rPr kumimoji="1" lang="en-US" altLang="zh-CN" sz="20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楷体_GB2312" pitchFamily="1" charset="-122"/>
                <a:ea typeface="楷体_GB2312" pitchFamily="1" charset="-122"/>
              </a:rPr>
              <a:t>,</a:t>
            </a:r>
            <a:r>
              <a:rPr kumimoji="1" lang="zh-CN" altLang="en-US" sz="20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楷体_GB2312" pitchFamily="1" charset="-122"/>
                <a:ea typeface="楷体_GB2312" pitchFamily="1" charset="-122"/>
              </a:rPr>
              <a:t>为何总是得到同样数目的正项和负项 </a:t>
            </a:r>
          </a:p>
          <a:p>
            <a:pPr eaLnBrk="0" fontAlgn="base" hangingPunct="0">
              <a:spcAft>
                <a:spcPct val="0"/>
              </a:spcAft>
              <a:buFontTx/>
              <a:buBlip>
                <a:blip r:embed="rId3"/>
              </a:buBlip>
            </a:pPr>
            <a:r>
              <a:rPr kumimoji="1"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</a:rPr>
              <a:t>西尔维斯特</a:t>
            </a:r>
            <a:r>
              <a:rPr kumimoji="1"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kumimoji="1" lang="en-US" altLang="zh-CN" sz="28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James Joseph</a:t>
            </a:r>
            <a:r>
              <a:rPr kumimoji="1"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Sylvester</a:t>
            </a:r>
            <a:r>
              <a:rPr kumimoji="1"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</a:rPr>
              <a:t>)[</a:t>
            </a:r>
            <a:r>
              <a:rPr kumimoji="1"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</a:rPr>
              <a:t>英</a:t>
            </a:r>
            <a:r>
              <a:rPr kumimoji="1"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</a:rPr>
              <a:t>]: </a:t>
            </a:r>
            <a:endParaRPr kumimoji="1" lang="en-US" altLang="zh-CN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</a:endParaRPr>
          </a:p>
          <a:p>
            <a:pPr eaLnBrk="0" fontAlgn="base" hangingPunct="0">
              <a:spcAft>
                <a:spcPct val="0"/>
              </a:spcAft>
              <a:buFontTx/>
              <a:buNone/>
            </a:pPr>
            <a:r>
              <a:rPr kumimoji="1"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</a:rPr>
              <a:t>      </a:t>
            </a:r>
            <a:r>
              <a:rPr kumimoji="1" lang="zh-CN" altLang="en-US" sz="20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给出了</a:t>
            </a:r>
            <a:r>
              <a:rPr kumimoji="1" lang="en-US" altLang="zh-CN" sz="2000" i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n</a:t>
            </a:r>
            <a:r>
              <a:rPr kumimoji="1" lang="zh-CN" altLang="en-US" sz="20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个变数的二次型的惯性定律</a:t>
            </a:r>
            <a:r>
              <a:rPr kumimoji="1" lang="en-US" altLang="zh-CN" sz="20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, </a:t>
            </a:r>
            <a:r>
              <a:rPr kumimoji="1" lang="zh-CN" altLang="en-US" sz="20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但没有证明 </a:t>
            </a:r>
          </a:p>
          <a:p>
            <a:pPr eaLnBrk="0" fontAlgn="base" hangingPunct="0">
              <a:spcAft>
                <a:spcPct val="0"/>
              </a:spcAft>
              <a:buFontTx/>
              <a:buBlip>
                <a:blip r:embed="rId3"/>
              </a:buBlip>
            </a:pPr>
            <a:r>
              <a:rPr kumimoji="1"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</a:rPr>
              <a:t>雅可比</a:t>
            </a:r>
            <a:r>
              <a:rPr kumimoji="1"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kumimoji="1" lang="en-US" altLang="zh-CN" sz="28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Carl Gustav Jacob</a:t>
            </a:r>
            <a:r>
              <a:rPr kumimoji="1"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Jacobi</a:t>
            </a:r>
            <a:r>
              <a:rPr kumimoji="1"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</a:rPr>
              <a:t>)[</a:t>
            </a:r>
            <a:r>
              <a:rPr kumimoji="1"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</a:rPr>
              <a:t>德</a:t>
            </a:r>
            <a:r>
              <a:rPr kumimoji="1"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</a:rPr>
              <a:t>]: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kumimoji="1"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</a:rPr>
              <a:t>    </a:t>
            </a:r>
            <a:r>
              <a:rPr kumimoji="1" lang="zh-CN" altLang="en-US" sz="20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 pitchFamily="1" charset="-122"/>
              </a:rPr>
              <a:t>重新发现和证明了这个定律 </a:t>
            </a:r>
          </a:p>
        </p:txBody>
      </p:sp>
    </p:spTree>
    <p:extLst>
      <p:ext uri="{BB962C8B-B14F-4D97-AF65-F5344CB8AC3E}">
        <p14:creationId xmlns:p14="http://schemas.microsoft.com/office/powerpoint/2010/main" val="54497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2244429" y="1692659"/>
            <a:ext cx="3436937" cy="4349750"/>
          </a:xfrm>
          <a:prstGeom prst="rect">
            <a:avLst/>
          </a:prstGeom>
          <a:solidFill>
            <a:srgbClr val="FFFFFF"/>
          </a:solidFill>
          <a:ln w="22225">
            <a:solidFill>
              <a:srgbClr val="0033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" name="Picture 6" descr="Gauss_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3" r="18172" b="15378"/>
          <a:stretch>
            <a:fillRect/>
          </a:stretch>
        </p:blipFill>
        <p:spPr bwMode="auto">
          <a:xfrm>
            <a:off x="2458741" y="1775209"/>
            <a:ext cx="3027363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3184229" y="5150234"/>
            <a:ext cx="15827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高斯</a:t>
            </a:r>
            <a:r>
              <a:rPr kumimoji="1" lang="en-US" altLang="zh-CN" sz="28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[</a:t>
            </a:r>
            <a:r>
              <a:rPr kumimoji="1" lang="zh-CN" alt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</a:rPr>
              <a:t>德</a:t>
            </a:r>
            <a:r>
              <a:rPr kumimoji="1" lang="en-US" altLang="zh-CN" sz="28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] </a:t>
            </a: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2230141" y="5523297"/>
            <a:ext cx="35401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2800" b="1">
                <a:solidFill>
                  <a:srgbClr val="008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1777.4.30</a:t>
            </a:r>
            <a:r>
              <a:rPr kumimoji="1" lang="en-US" altLang="zh-CN" sz="28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~</a:t>
            </a:r>
            <a:r>
              <a:rPr kumimoji="1" lang="en-US" altLang="zh-CN" sz="2800" b="1">
                <a:solidFill>
                  <a:srgbClr val="80008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1855.2.23</a:t>
            </a:r>
            <a:r>
              <a:rPr kumimoji="1" lang="en-US" altLang="zh-CN" sz="28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) </a:t>
            </a: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7141866" y="1535497"/>
            <a:ext cx="2525713" cy="4548187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prstShdw prst="shdw17" dist="17961" dir="2700000">
              <a:srgbClr val="FFFFFF">
                <a:gamma/>
                <a:shade val="60000"/>
                <a:invGamma/>
              </a:srgb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顺治1644-1662 </a:t>
            </a:r>
            <a:endParaRPr kumimoji="1" lang="en-US" altLang="zh-CN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康熙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1662-1723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雍正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1723-1736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乾隆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1736-1796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嘉庆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1796-1821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道光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1821-1851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咸丰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1851-1862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同治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1862-1875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光绪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1875-1908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宣统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1908-1911 </a:t>
            </a:r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1960266" y="511559"/>
            <a:ext cx="16065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第五章 二次型 </a:t>
            </a:r>
          </a:p>
        </p:txBody>
      </p:sp>
      <p:sp>
        <p:nvSpPr>
          <p:cNvPr id="8" name="Line 11"/>
          <p:cNvSpPr>
            <a:spLocks noChangeShapeType="1"/>
          </p:cNvSpPr>
          <p:nvPr/>
        </p:nvSpPr>
        <p:spPr bwMode="auto">
          <a:xfrm>
            <a:off x="2036466" y="927484"/>
            <a:ext cx="8001000" cy="0"/>
          </a:xfrm>
          <a:prstGeom prst="line">
            <a:avLst/>
          </a:prstGeom>
          <a:noFill/>
          <a:ln w="19050">
            <a:solidFill>
              <a:srgbClr val="FF99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7541916" y="525847"/>
            <a:ext cx="2571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600" b="1"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Arial" panose="020B0604020202020204" pitchFamily="34" charset="0"/>
              </a:rPr>
              <a:t>§5.1 </a:t>
            </a:r>
            <a:r>
              <a:rPr kumimoji="1" lang="zh-CN" altLang="en-US" sz="1600" b="1"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Arial" panose="020B0604020202020204" pitchFamily="34" charset="0"/>
              </a:rPr>
              <a:t>二次型及其矩阵表示 </a:t>
            </a:r>
          </a:p>
        </p:txBody>
      </p:sp>
    </p:spTree>
    <p:extLst>
      <p:ext uri="{BB962C8B-B14F-4D97-AF65-F5344CB8AC3E}">
        <p14:creationId xmlns:p14="http://schemas.microsoft.com/office/powerpoint/2010/main" val="47424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7061479" y="1545545"/>
            <a:ext cx="2525713" cy="4548187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prstShdw prst="shdw17" dist="17961" dir="2700000">
              <a:srgbClr val="FFFFFF">
                <a:gamma/>
                <a:shade val="60000"/>
                <a:invGamma/>
              </a:srgb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顺治1644-1662 </a:t>
            </a:r>
            <a:endParaRPr kumimoji="1" lang="en-US" altLang="zh-CN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康熙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1662-1723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雍正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1723-1736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乾隆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1736-1796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嘉庆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1796-1821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道光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1821-1851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咸丰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1851-1862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同治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1862-1875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光绪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1875-1908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宣统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1908-1911 </a:t>
            </a:r>
          </a:p>
        </p:txBody>
      </p:sp>
      <p:sp>
        <p:nvSpPr>
          <p:cNvPr id="3" name="Rectangle 10"/>
          <p:cNvSpPr>
            <a:spLocks noChangeArrowheads="1"/>
          </p:cNvSpPr>
          <p:nvPr/>
        </p:nvSpPr>
        <p:spPr bwMode="auto">
          <a:xfrm>
            <a:off x="1879879" y="521607"/>
            <a:ext cx="16065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第五章 二次型 </a:t>
            </a:r>
          </a:p>
        </p:txBody>
      </p:sp>
      <p:sp>
        <p:nvSpPr>
          <p:cNvPr id="4" name="Line 11"/>
          <p:cNvSpPr>
            <a:spLocks noChangeShapeType="1"/>
          </p:cNvSpPr>
          <p:nvPr/>
        </p:nvSpPr>
        <p:spPr bwMode="auto">
          <a:xfrm>
            <a:off x="1956079" y="937532"/>
            <a:ext cx="8001000" cy="0"/>
          </a:xfrm>
          <a:prstGeom prst="line">
            <a:avLst/>
          </a:prstGeom>
          <a:noFill/>
          <a:ln w="19050">
            <a:solidFill>
              <a:srgbClr val="FF99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7461529" y="535895"/>
            <a:ext cx="2571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600" b="1"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Arial" panose="020B0604020202020204" pitchFamily="34" charset="0"/>
              </a:rPr>
              <a:t>§5.1 </a:t>
            </a:r>
            <a:r>
              <a:rPr kumimoji="1" lang="zh-CN" altLang="en-US" sz="1600" b="1"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Arial" panose="020B0604020202020204" pitchFamily="34" charset="0"/>
              </a:rPr>
              <a:t>二次型及其矩阵表示 </a:t>
            </a:r>
          </a:p>
        </p:txBody>
      </p:sp>
      <p:sp>
        <p:nvSpPr>
          <p:cNvPr id="6" name="Rectangle 13"/>
          <p:cNvSpPr>
            <a:spLocks noChangeArrowheads="1"/>
          </p:cNvSpPr>
          <p:nvPr/>
        </p:nvSpPr>
        <p:spPr bwMode="auto">
          <a:xfrm>
            <a:off x="2164042" y="1702707"/>
            <a:ext cx="3436937" cy="4349750"/>
          </a:xfrm>
          <a:prstGeom prst="rect">
            <a:avLst/>
          </a:prstGeom>
          <a:solidFill>
            <a:srgbClr val="FFFFFF"/>
          </a:solidFill>
          <a:ln w="22225">
            <a:solidFill>
              <a:srgbClr val="0033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3103842" y="5160282"/>
            <a:ext cx="15779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zh-CN" sz="28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柯西</a:t>
            </a:r>
            <a:r>
              <a:rPr kumimoji="1" lang="en-US" altLang="zh-CN" sz="28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[</a:t>
            </a:r>
            <a:r>
              <a:rPr kumimoji="1" lang="zh-CN" alt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</a:rPr>
              <a:t>法</a:t>
            </a:r>
            <a:r>
              <a:rPr kumimoji="1" lang="en-US" altLang="zh-CN" sz="28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] </a:t>
            </a:r>
          </a:p>
        </p:txBody>
      </p:sp>
      <p:sp>
        <p:nvSpPr>
          <p:cNvPr id="8" name="Rectangle 15"/>
          <p:cNvSpPr>
            <a:spLocks noChangeArrowheads="1"/>
          </p:cNvSpPr>
          <p:nvPr/>
        </p:nvSpPr>
        <p:spPr bwMode="auto">
          <a:xfrm>
            <a:off x="2149754" y="5533345"/>
            <a:ext cx="35401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2800" b="1">
                <a:solidFill>
                  <a:srgbClr val="008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1789.8.21</a:t>
            </a:r>
            <a:r>
              <a:rPr kumimoji="1" lang="en-US" altLang="zh-CN" sz="28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~</a:t>
            </a:r>
            <a:r>
              <a:rPr kumimoji="1" lang="en-US" altLang="zh-CN" sz="2800" b="1">
                <a:solidFill>
                  <a:srgbClr val="80008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1857.5.23</a:t>
            </a:r>
            <a:r>
              <a:rPr kumimoji="1" lang="en-US" altLang="zh-CN" sz="28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) </a:t>
            </a:r>
          </a:p>
        </p:txBody>
      </p:sp>
      <p:pic>
        <p:nvPicPr>
          <p:cNvPr id="9" name="Picture 9" descr="Cauchy_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967" y="1785257"/>
            <a:ext cx="25971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4204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ChangeArrowheads="1"/>
          </p:cNvSpPr>
          <p:nvPr/>
        </p:nvSpPr>
        <p:spPr bwMode="auto">
          <a:xfrm>
            <a:off x="7101672" y="1515400"/>
            <a:ext cx="2528888" cy="4548187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prstShdw prst="shdw17" dist="17961" dir="2700000">
              <a:srgbClr val="FFFFFF">
                <a:gamma/>
                <a:shade val="60000"/>
                <a:invGamma/>
              </a:srgb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顺治1644-1662 </a:t>
            </a:r>
            <a:endParaRPr kumimoji="1" lang="en-US" altLang="zh-CN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康熙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1662-1723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雍正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1723-1736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乾隆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1736-1796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嘉庆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1796-1821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道光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1821-1851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咸丰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1851-1862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同治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1862-1875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光绪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1875-1908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宣统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1908-1911 </a:t>
            </a:r>
          </a:p>
        </p:txBody>
      </p:sp>
      <p:sp>
        <p:nvSpPr>
          <p:cNvPr id="3" name="Rectangle 10"/>
          <p:cNvSpPr>
            <a:spLocks noChangeArrowheads="1"/>
          </p:cNvSpPr>
          <p:nvPr/>
        </p:nvSpPr>
        <p:spPr bwMode="auto">
          <a:xfrm>
            <a:off x="2204235" y="1672562"/>
            <a:ext cx="3436937" cy="4349750"/>
          </a:xfrm>
          <a:prstGeom prst="rect">
            <a:avLst/>
          </a:prstGeom>
          <a:solidFill>
            <a:srgbClr val="FFFFFF"/>
          </a:solidFill>
          <a:ln w="22225">
            <a:solidFill>
              <a:srgbClr val="0033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2963060" y="5130137"/>
            <a:ext cx="1939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zh-CN" sz="28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雅可比</a:t>
            </a:r>
            <a:r>
              <a:rPr kumimoji="1" lang="en-US" altLang="zh-CN" sz="28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[</a:t>
            </a:r>
            <a:r>
              <a:rPr kumimoji="1" lang="zh-CN" altLang="zh-CN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</a:rPr>
              <a:t>德</a:t>
            </a:r>
            <a:r>
              <a:rPr kumimoji="1" lang="en-US" altLang="zh-CN" sz="28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] </a:t>
            </a:r>
          </a:p>
        </p:txBody>
      </p:sp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2094697" y="5503200"/>
            <a:ext cx="37179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2800" b="1">
                <a:solidFill>
                  <a:srgbClr val="008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1804.12.10</a:t>
            </a:r>
            <a:r>
              <a:rPr kumimoji="1" lang="en-US" altLang="zh-CN" sz="28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~</a:t>
            </a:r>
            <a:r>
              <a:rPr kumimoji="1" lang="en-US" altLang="zh-CN" sz="2800" b="1">
                <a:solidFill>
                  <a:srgbClr val="80008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1851.2.18</a:t>
            </a:r>
            <a:r>
              <a:rPr kumimoji="1" lang="en-US" altLang="zh-CN" sz="28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) </a:t>
            </a:r>
          </a:p>
        </p:txBody>
      </p:sp>
      <p:pic>
        <p:nvPicPr>
          <p:cNvPr id="6" name="Picture 13" descr="Jacobi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622" y="1755112"/>
            <a:ext cx="283845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1920072" y="491462"/>
            <a:ext cx="16065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第五章 二次型 </a:t>
            </a:r>
          </a:p>
        </p:txBody>
      </p:sp>
      <p:sp>
        <p:nvSpPr>
          <p:cNvPr id="8" name="Line 16"/>
          <p:cNvSpPr>
            <a:spLocks noChangeShapeType="1"/>
          </p:cNvSpPr>
          <p:nvPr/>
        </p:nvSpPr>
        <p:spPr bwMode="auto">
          <a:xfrm>
            <a:off x="1996272" y="907387"/>
            <a:ext cx="8001000" cy="0"/>
          </a:xfrm>
          <a:prstGeom prst="line">
            <a:avLst/>
          </a:prstGeom>
          <a:noFill/>
          <a:ln w="19050">
            <a:solidFill>
              <a:srgbClr val="FF99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Rectangle 17"/>
          <p:cNvSpPr>
            <a:spLocks noChangeArrowheads="1"/>
          </p:cNvSpPr>
          <p:nvPr/>
        </p:nvSpPr>
        <p:spPr bwMode="auto">
          <a:xfrm>
            <a:off x="7501722" y="505750"/>
            <a:ext cx="2571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600" b="1"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Arial" panose="020B0604020202020204" pitchFamily="34" charset="0"/>
              </a:rPr>
              <a:t>§5.1 </a:t>
            </a:r>
            <a:r>
              <a:rPr kumimoji="1" lang="zh-CN" altLang="en-US" sz="1600" b="1"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Arial" panose="020B0604020202020204" pitchFamily="34" charset="0"/>
              </a:rPr>
              <a:t>二次型及其矩阵表示 </a:t>
            </a:r>
          </a:p>
        </p:txBody>
      </p:sp>
    </p:spTree>
    <p:extLst>
      <p:ext uri="{BB962C8B-B14F-4D97-AF65-F5344CB8AC3E}">
        <p14:creationId xmlns:p14="http://schemas.microsoft.com/office/powerpoint/2010/main" val="1487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716" y="1987171"/>
            <a:ext cx="7964369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0"/>
            <a:ext cx="64807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3200" kern="100" dirty="0"/>
              <a:t>解析几何中二次曲线的一般方程为</a:t>
            </a:r>
          </a:p>
        </p:txBody>
      </p:sp>
    </p:spTree>
    <p:extLst>
      <p:ext uri="{BB962C8B-B14F-4D97-AF65-F5344CB8AC3E}">
        <p14:creationId xmlns:p14="http://schemas.microsoft.com/office/powerpoint/2010/main" val="3231689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ine 2"/>
          <p:cNvSpPr>
            <a:spLocks noChangeShapeType="1"/>
          </p:cNvSpPr>
          <p:nvPr/>
        </p:nvSpPr>
        <p:spPr bwMode="auto">
          <a:xfrm>
            <a:off x="2358014" y="781050"/>
            <a:ext cx="8001000" cy="0"/>
          </a:xfrm>
          <a:prstGeom prst="line">
            <a:avLst/>
          </a:prstGeom>
          <a:noFill/>
          <a:ln w="19050">
            <a:solidFill>
              <a:srgbClr val="FF99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7863464" y="379413"/>
            <a:ext cx="2571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600" b="1"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Arial" panose="020B0604020202020204" pitchFamily="34" charset="0"/>
              </a:rPr>
              <a:t>§5.1 </a:t>
            </a:r>
            <a:r>
              <a:rPr kumimoji="1" lang="zh-CN" altLang="en-US" sz="1600" b="1"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Arial" panose="020B0604020202020204" pitchFamily="34" charset="0"/>
              </a:rPr>
              <a:t>二次型及其矩阵表示 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2281814" y="365125"/>
            <a:ext cx="16065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第五章 二次型 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7463414" y="1389063"/>
            <a:ext cx="2525713" cy="4548187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prstShdw prst="shdw17" dist="17961" dir="2700000">
              <a:srgbClr val="FFFFFF">
                <a:gamma/>
                <a:shade val="60000"/>
                <a:invGamma/>
              </a:srgb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顺治1644-1662 </a:t>
            </a:r>
            <a:endParaRPr kumimoji="1" lang="en-US" altLang="zh-CN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康熙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1662-1723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雍正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1723-1736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乾隆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1736-1796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嘉庆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1796-1821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道光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1821-1851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咸丰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1851-1862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同治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1862-1875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光绪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1875-1908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宣统</a:t>
            </a:r>
            <a:r>
              <a: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1908-1911 </a:t>
            </a: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2565977" y="1546225"/>
            <a:ext cx="3436937" cy="4349750"/>
          </a:xfrm>
          <a:prstGeom prst="rect">
            <a:avLst/>
          </a:prstGeom>
          <a:solidFill>
            <a:srgbClr val="FFFFFF"/>
          </a:solidFill>
          <a:ln w="22225">
            <a:solidFill>
              <a:srgbClr val="0033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2972377" y="5003800"/>
            <a:ext cx="26447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西尔维斯特</a:t>
            </a:r>
            <a:r>
              <a:rPr kumimoji="1"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[</a:t>
            </a:r>
            <a:r>
              <a:rPr kumimoji="1"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</a:rPr>
              <a:t>英</a:t>
            </a:r>
            <a:r>
              <a:rPr kumimoji="1"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] </a:t>
            </a:r>
          </a:p>
        </p:txBody>
      </p:sp>
      <p:sp>
        <p:nvSpPr>
          <p:cNvPr id="20" name="Rectangle 8"/>
          <p:cNvSpPr>
            <a:spLocks noChangeArrowheads="1"/>
          </p:cNvSpPr>
          <p:nvPr/>
        </p:nvSpPr>
        <p:spPr bwMode="auto">
          <a:xfrm>
            <a:off x="2621539" y="5376863"/>
            <a:ext cx="33623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1814.9.3</a:t>
            </a:r>
            <a:r>
              <a:rPr kumimoji="1"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~</a:t>
            </a:r>
            <a:r>
              <a:rPr kumimoji="1" lang="en-US" altLang="zh-CN" sz="2800" b="1" dirty="0">
                <a:solidFill>
                  <a:srgbClr val="80008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1897.3.15</a:t>
            </a:r>
            <a:r>
              <a:rPr kumimoji="1"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) </a:t>
            </a:r>
          </a:p>
        </p:txBody>
      </p:sp>
      <p:pic>
        <p:nvPicPr>
          <p:cNvPr id="21" name="Picture 9" descr="Sylvester_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202" y="1662113"/>
            <a:ext cx="2854325" cy="331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1539" y="1733575"/>
            <a:ext cx="7887519" cy="4463949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9410" y="379413"/>
            <a:ext cx="8239604" cy="6387622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7626" y="1790700"/>
            <a:ext cx="6505575" cy="348615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3264" y="209550"/>
            <a:ext cx="77343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99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ChangeArrowheads="1"/>
          </p:cNvSpPr>
          <p:nvPr/>
        </p:nvSpPr>
        <p:spPr bwMode="auto">
          <a:xfrm>
            <a:off x="1900727" y="0"/>
            <a:ext cx="9144000" cy="68580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C5ECFF"/>
              </a:gs>
              <a:gs pos="50000">
                <a:srgbClr val="FFFFFF"/>
              </a:gs>
              <a:gs pos="100000">
                <a:srgbClr val="C5ECFF"/>
              </a:gs>
            </a:gsLst>
            <a:lin ang="2700000" scaled="1"/>
          </a:gradFill>
          <a:ln w="57150" cap="rnd" cmpd="thinThick">
            <a:solidFill>
              <a:srgbClr val="996633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zh-CN" altLang="en-US" kern="0">
              <a:solidFill>
                <a:sysClr val="windowText" lastClr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" name="Group 29"/>
          <p:cNvGrpSpPr>
            <a:grpSpLocks/>
          </p:cNvGrpSpPr>
          <p:nvPr/>
        </p:nvGrpSpPr>
        <p:grpSpPr bwMode="auto">
          <a:xfrm>
            <a:off x="2222989" y="63500"/>
            <a:ext cx="1066800" cy="614363"/>
            <a:chOff x="720" y="2733"/>
            <a:chExt cx="672" cy="387"/>
          </a:xfrm>
        </p:grpSpPr>
        <p:pic>
          <p:nvPicPr>
            <p:cNvPr id="4" name="Picture 30" descr="WB02282_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" y="2736"/>
              <a:ext cx="574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 Box 31"/>
            <p:cNvSpPr txBox="1">
              <a:spLocks noChangeArrowheads="1"/>
            </p:cNvSpPr>
            <p:nvPr/>
          </p:nvSpPr>
          <p:spPr bwMode="auto">
            <a:xfrm>
              <a:off x="720" y="2733"/>
              <a:ext cx="67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8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定义</a:t>
              </a:r>
            </a:p>
          </p:txBody>
        </p:sp>
      </p:grpSp>
      <p:sp>
        <p:nvSpPr>
          <p:cNvPr id="6" name="Text Box 32"/>
          <p:cNvSpPr txBox="1">
            <a:spLocks noChangeArrowheads="1"/>
          </p:cNvSpPr>
          <p:nvPr/>
        </p:nvSpPr>
        <p:spPr bwMode="auto">
          <a:xfrm>
            <a:off x="3086589" y="101600"/>
            <a:ext cx="4248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49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只含平方项的二次型</a:t>
            </a:r>
          </a:p>
        </p:txBody>
      </p:sp>
      <p:graphicFrame>
        <p:nvGraphicFramePr>
          <p:cNvPr id="7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5099587"/>
              </p:ext>
            </p:extLst>
          </p:nvPr>
        </p:nvGraphicFramePr>
        <p:xfrm>
          <a:off x="3878752" y="722313"/>
          <a:ext cx="4406900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4" name="Equation" r:id="rId5" imgW="4406900" imgH="533400" progId="Equation.DSMT4">
                  <p:embed/>
                </p:oleObj>
              </mc:Choice>
              <mc:Fallback>
                <p:oleObj name="Equation" r:id="rId5" imgW="4406900" imgH="533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8752" y="722313"/>
                        <a:ext cx="4406900" cy="53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2779753"/>
              </p:ext>
            </p:extLst>
          </p:nvPr>
        </p:nvGraphicFramePr>
        <p:xfrm>
          <a:off x="4318489" y="1517650"/>
          <a:ext cx="4673600" cy="153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5" name="Equation" r:id="rId7" imgW="4673600" imgH="1536700" progId="Equation.DSMT4">
                  <p:embed/>
                </p:oleObj>
              </mc:Choice>
              <mc:Fallback>
                <p:oleObj name="Equation" r:id="rId7" imgW="4673600" imgH="1536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489" y="1517650"/>
                        <a:ext cx="4673600" cy="153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36"/>
          <p:cNvSpPr txBox="1">
            <a:spLocks noChangeArrowheads="1"/>
          </p:cNvSpPr>
          <p:nvPr/>
        </p:nvSpPr>
        <p:spPr bwMode="auto">
          <a:xfrm>
            <a:off x="2149964" y="3255963"/>
            <a:ext cx="7416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49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称为二次型的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标准形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或法式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</a:p>
        </p:txBody>
      </p:sp>
      <p:grpSp>
        <p:nvGrpSpPr>
          <p:cNvPr id="10" name="Group 43"/>
          <p:cNvGrpSpPr>
            <a:grpSpLocks/>
          </p:cNvGrpSpPr>
          <p:nvPr/>
        </p:nvGrpSpPr>
        <p:grpSpPr bwMode="auto">
          <a:xfrm>
            <a:off x="2869102" y="3903663"/>
            <a:ext cx="7273925" cy="519112"/>
            <a:chOff x="521" y="2740"/>
            <a:chExt cx="4582" cy="327"/>
          </a:xfrm>
        </p:grpSpPr>
        <p:sp>
          <p:nvSpPr>
            <p:cNvPr id="11" name="Text Box 37"/>
            <p:cNvSpPr txBox="1">
              <a:spLocks noChangeArrowheads="1"/>
            </p:cNvSpPr>
            <p:nvPr/>
          </p:nvSpPr>
          <p:spPr bwMode="auto">
            <a:xfrm>
              <a:off x="521" y="2740"/>
              <a:ext cx="458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4925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平方项系数只在            中取值的标准形</a:t>
              </a:r>
            </a:p>
          </p:txBody>
        </p:sp>
        <p:graphicFrame>
          <p:nvGraphicFramePr>
            <p:cNvPr id="12" name="Object 39"/>
            <p:cNvGraphicFramePr>
              <a:graphicFrameLocks noChangeAspect="1"/>
            </p:cNvGraphicFramePr>
            <p:nvPr/>
          </p:nvGraphicFramePr>
          <p:xfrm>
            <a:off x="2213" y="2795"/>
            <a:ext cx="576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96" name="Equation" r:id="rId9" imgW="914400" imgH="368300" progId="Equation.DSMT4">
                    <p:embed/>
                  </p:oleObj>
                </mc:Choice>
                <mc:Fallback>
                  <p:oleObj name="Equation" r:id="rId9" imgW="914400" imgH="3683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13" y="2795"/>
                          <a:ext cx="576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3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5776096"/>
              </p:ext>
            </p:extLst>
          </p:nvPr>
        </p:nvGraphicFramePr>
        <p:xfrm>
          <a:off x="3872402" y="4632325"/>
          <a:ext cx="4978400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7" name="Equation" r:id="rId11" imgW="4978400" imgH="584200" progId="Equation.DSMT4">
                  <p:embed/>
                </p:oleObj>
              </mc:Choice>
              <mc:Fallback>
                <p:oleObj name="Equation" r:id="rId11" imgW="4978400" imgH="584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2402" y="4632325"/>
                        <a:ext cx="4978400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Group 45"/>
          <p:cNvGrpSpPr>
            <a:grpSpLocks/>
          </p:cNvGrpSpPr>
          <p:nvPr/>
        </p:nvGrpSpPr>
        <p:grpSpPr bwMode="auto">
          <a:xfrm>
            <a:off x="2151552" y="5362575"/>
            <a:ext cx="8640762" cy="1076325"/>
            <a:chOff x="68" y="3385"/>
            <a:chExt cx="5443" cy="678"/>
          </a:xfrm>
        </p:grpSpPr>
        <p:sp>
          <p:nvSpPr>
            <p:cNvPr id="15" name="Rectangle 44"/>
            <p:cNvSpPr>
              <a:spLocks noChangeArrowheads="1"/>
            </p:cNvSpPr>
            <p:nvPr/>
          </p:nvSpPr>
          <p:spPr bwMode="auto">
            <a:xfrm>
              <a:off x="68" y="3430"/>
              <a:ext cx="5443" cy="6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4925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                                            (</a:t>
              </a:r>
              <a:r>
                <a:rPr kumimoji="1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注</a:t>
              </a:r>
              <a:r>
                <a:rPr kumimoji="1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：这里规范形要求系数为</a:t>
              </a:r>
              <a:r>
                <a:rPr kumimoji="1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kumimoji="1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的项排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在前面，其次排系数为</a:t>
              </a:r>
              <a:r>
                <a:rPr kumimoji="1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-1</a:t>
              </a:r>
              <a:r>
                <a:rPr kumimoji="1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的项。</a:t>
              </a:r>
              <a:r>
                <a:rPr kumimoji="1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</a:p>
          </p:txBody>
        </p:sp>
        <p:sp>
          <p:nvSpPr>
            <p:cNvPr id="16" name="Text Box 41"/>
            <p:cNvSpPr txBox="1">
              <a:spLocks noChangeArrowheads="1"/>
            </p:cNvSpPr>
            <p:nvPr/>
          </p:nvSpPr>
          <p:spPr bwMode="auto">
            <a:xfrm>
              <a:off x="68" y="3385"/>
              <a:ext cx="25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4925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称为二次型的</a:t>
              </a:r>
              <a:r>
                <a:rPr kumimoji="1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规范形</a:t>
              </a:r>
              <a:r>
                <a:rPr kumimoji="1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570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1910024" y="1231779"/>
            <a:ext cx="998538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itchFamily="49" charset="-122"/>
              </a:rPr>
              <a:t>例</a:t>
            </a:r>
            <a:r>
              <a:rPr kumimoji="1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</p:txBody>
      </p:sp>
      <p:sp>
        <p:nvSpPr>
          <p:cNvPr id="3" name="AutoShape 8"/>
          <p:cNvSpPr>
            <a:spLocks noChangeArrowheads="1"/>
          </p:cNvSpPr>
          <p:nvPr/>
        </p:nvSpPr>
        <p:spPr bwMode="auto">
          <a:xfrm>
            <a:off x="5324402" y="1983832"/>
            <a:ext cx="1524000" cy="1066800"/>
          </a:xfrm>
          <a:prstGeom prst="bracketPair">
            <a:avLst>
              <a:gd name="adj" fmla="val 9671"/>
            </a:avLst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itchFamily="18" charset="2"/>
              </a:rPr>
              <a:t>4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itchFamily="18" charset="2"/>
              </a:rPr>
              <a:t>   0   0 </a:t>
            </a:r>
          </a:p>
          <a:p>
            <a:pPr marL="0" marR="0" lvl="0" indent="0" defTabSz="91440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itchFamily="18" charset="2"/>
              </a:rPr>
              <a:t>  0   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itchFamily="18" charset="2"/>
              </a:rPr>
              <a:t>0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itchFamily="18" charset="2"/>
              </a:rPr>
              <a:t>   0 </a:t>
            </a:r>
          </a:p>
          <a:p>
            <a:pPr marL="0" marR="0" lvl="0" indent="0" defTabSz="91440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itchFamily="18" charset="2"/>
              </a:rPr>
              <a:t>  0   0   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itchFamily="18" charset="2"/>
              </a:rPr>
              <a:t>3</a:t>
            </a:r>
          </a:p>
        </p:txBody>
      </p:sp>
      <p:sp>
        <p:nvSpPr>
          <p:cNvPr id="4" name="AutoShape 9"/>
          <p:cNvSpPr>
            <a:spLocks noChangeArrowheads="1"/>
          </p:cNvSpPr>
          <p:nvPr/>
        </p:nvSpPr>
        <p:spPr bwMode="auto">
          <a:xfrm>
            <a:off x="5324402" y="3203032"/>
            <a:ext cx="1524000" cy="1066800"/>
          </a:xfrm>
          <a:prstGeom prst="bracketPair">
            <a:avLst>
              <a:gd name="adj" fmla="val 9671"/>
            </a:avLst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itchFamily="18" charset="2"/>
              </a:rPr>
              <a:t>3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itchFamily="18" charset="2"/>
              </a:rPr>
              <a:t>   0    0 </a:t>
            </a:r>
          </a:p>
          <a:p>
            <a:pPr marL="0" marR="0" lvl="0" indent="0" defTabSz="91440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itchFamily="18" charset="2"/>
              </a:rPr>
              <a:t>0   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itchFamily="18" charset="2"/>
              </a:rPr>
              <a:t>0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itchFamily="18" charset="2"/>
              </a:rPr>
              <a:t>    0 </a:t>
            </a:r>
          </a:p>
          <a:p>
            <a:pPr marL="0" marR="0" lvl="0" indent="0" defTabSz="91440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itchFamily="18" charset="2"/>
              </a:rPr>
              <a:t>0   0   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itchFamily="18" charset="2"/>
              </a:rPr>
              <a:t>4</a:t>
            </a:r>
          </a:p>
        </p:txBody>
      </p:sp>
      <p:sp>
        <p:nvSpPr>
          <p:cNvPr id="5" name="AutoShape 10"/>
          <p:cNvSpPr>
            <a:spLocks noChangeArrowheads="1"/>
          </p:cNvSpPr>
          <p:nvPr/>
        </p:nvSpPr>
        <p:spPr bwMode="auto">
          <a:xfrm>
            <a:off x="4102027" y="1983832"/>
            <a:ext cx="1143000" cy="1066800"/>
          </a:xfrm>
          <a:prstGeom prst="bracketPair">
            <a:avLst>
              <a:gd name="adj" fmla="val 9671"/>
            </a:avLst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itchFamily="18" charset="2"/>
              </a:rPr>
              <a:t>0  0  1 </a:t>
            </a:r>
          </a:p>
          <a:p>
            <a:pPr marL="0" marR="0" lvl="0" indent="0" defTabSz="91440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itchFamily="18" charset="2"/>
              </a:rPr>
              <a:t>0  1  0 </a:t>
            </a:r>
          </a:p>
          <a:p>
            <a:pPr marL="0" marR="0" lvl="0" indent="0" defTabSz="91440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itchFamily="18" charset="2"/>
              </a:rPr>
              <a:t>1  0  0</a:t>
            </a:r>
            <a:endParaRPr kumimoji="1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sym typeface="Symbol" pitchFamily="18" charset="2"/>
            </a:endParaRPr>
          </a:p>
        </p:txBody>
      </p:sp>
      <p:sp>
        <p:nvSpPr>
          <p:cNvPr id="6" name="AutoShape 11"/>
          <p:cNvSpPr>
            <a:spLocks noChangeArrowheads="1"/>
          </p:cNvSpPr>
          <p:nvPr/>
        </p:nvSpPr>
        <p:spPr bwMode="auto">
          <a:xfrm>
            <a:off x="6926190" y="1983832"/>
            <a:ext cx="1138237" cy="1066800"/>
          </a:xfrm>
          <a:prstGeom prst="bracketPair">
            <a:avLst>
              <a:gd name="adj" fmla="val 9671"/>
            </a:avLst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itchFamily="18" charset="2"/>
              </a:rPr>
              <a:t>0  0  1 </a:t>
            </a:r>
          </a:p>
          <a:p>
            <a:pPr marL="0" marR="0" lvl="0" indent="0" defTabSz="91440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itchFamily="18" charset="2"/>
              </a:rPr>
              <a:t>0  1  0 </a:t>
            </a:r>
          </a:p>
          <a:p>
            <a:pPr marL="0" marR="0" lvl="0" indent="0" defTabSz="91440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itchFamily="18" charset="2"/>
              </a:rPr>
              <a:t>1  0  0</a:t>
            </a:r>
            <a:endParaRPr kumimoji="1" lang="en-US" altLang="zh-CN" sz="2800" b="1" i="0" u="none" strike="noStrike" kern="0" cap="none" spc="0" normalizeH="0" baseline="0" noProof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sym typeface="Symbol" pitchFamily="18" charset="2"/>
            </a:endParaRPr>
          </a:p>
        </p:txBody>
      </p:sp>
      <p:sp>
        <p:nvSpPr>
          <p:cNvPr id="7" name="AutoShape 13"/>
          <p:cNvSpPr>
            <a:spLocks noChangeArrowheads="1"/>
          </p:cNvSpPr>
          <p:nvPr/>
        </p:nvSpPr>
        <p:spPr bwMode="auto">
          <a:xfrm>
            <a:off x="4102027" y="3203032"/>
            <a:ext cx="1143000" cy="1066800"/>
          </a:xfrm>
          <a:prstGeom prst="bracketPair">
            <a:avLst>
              <a:gd name="adj" fmla="val 9671"/>
            </a:avLst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itchFamily="18" charset="2"/>
              </a:rPr>
              <a:t>1  0  0 </a:t>
            </a:r>
          </a:p>
          <a:p>
            <a:pPr marL="0" marR="0" lvl="0" indent="0" defTabSz="91440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itchFamily="18" charset="2"/>
              </a:rPr>
              <a:t>0  0  1 </a:t>
            </a:r>
          </a:p>
          <a:p>
            <a:pPr marL="0" marR="0" lvl="0" indent="0" defTabSz="91440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itchFamily="18" charset="2"/>
              </a:rPr>
              <a:t>0  1  0</a:t>
            </a:r>
            <a:endParaRPr kumimoji="1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sym typeface="Symbol" pitchFamily="18" charset="2"/>
            </a:endParaRPr>
          </a:p>
        </p:txBody>
      </p:sp>
      <p:sp>
        <p:nvSpPr>
          <p:cNvPr id="8" name="AutoShape 15"/>
          <p:cNvSpPr>
            <a:spLocks noChangeArrowheads="1"/>
          </p:cNvSpPr>
          <p:nvPr/>
        </p:nvSpPr>
        <p:spPr bwMode="auto">
          <a:xfrm>
            <a:off x="6921427" y="3203032"/>
            <a:ext cx="1143000" cy="1066800"/>
          </a:xfrm>
          <a:prstGeom prst="bracketPair">
            <a:avLst>
              <a:gd name="adj" fmla="val 9671"/>
            </a:avLst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itchFamily="18" charset="2"/>
              </a:rPr>
              <a:t>1  0  0 </a:t>
            </a:r>
          </a:p>
          <a:p>
            <a:pPr marL="0" marR="0" lvl="0" indent="0" defTabSz="91440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itchFamily="18" charset="2"/>
              </a:rPr>
              <a:t>0  0  1 </a:t>
            </a:r>
          </a:p>
          <a:p>
            <a:pPr marL="0" marR="0" lvl="0" indent="0" defTabSz="91440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itchFamily="18" charset="2"/>
              </a:rPr>
              <a:t>0  1  0</a:t>
            </a:r>
            <a:endParaRPr kumimoji="1" lang="en-US" altLang="zh-CN" sz="2800" b="1" i="0" u="none" strike="noStrike" kern="0" cap="none" spc="0" normalizeH="0" baseline="0" noProof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sym typeface="Symbol" pitchFamily="18" charset="2"/>
            </a:endParaRPr>
          </a:p>
        </p:txBody>
      </p:sp>
      <p:sp>
        <p:nvSpPr>
          <p:cNvPr id="9" name="AutoShape 16"/>
          <p:cNvSpPr>
            <a:spLocks noChangeArrowheads="1"/>
          </p:cNvSpPr>
          <p:nvPr/>
        </p:nvSpPr>
        <p:spPr bwMode="auto">
          <a:xfrm>
            <a:off x="5321227" y="4422232"/>
            <a:ext cx="1524000" cy="1066800"/>
          </a:xfrm>
          <a:prstGeom prst="bracketPair">
            <a:avLst>
              <a:gd name="adj" fmla="val 9671"/>
            </a:avLst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itchFamily="18" charset="2"/>
              </a:rPr>
              <a:t>3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itchFamily="18" charset="2"/>
              </a:rPr>
              <a:t>    0    0 </a:t>
            </a:r>
          </a:p>
          <a:p>
            <a:pPr marL="0" marR="0" lvl="0" indent="0" defTabSz="91440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itchFamily="18" charset="2"/>
              </a:rPr>
              <a:t>0   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itchFamily="18" charset="2"/>
              </a:rPr>
              <a:t>4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itchFamily="18" charset="2"/>
              </a:rPr>
              <a:t>   0 </a:t>
            </a:r>
          </a:p>
          <a:p>
            <a:pPr marL="0" marR="0" lvl="0" indent="0" defTabSz="91440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itchFamily="18" charset="2"/>
              </a:rPr>
              <a:t>0    0    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itchFamily="18" charset="2"/>
              </a:rPr>
              <a:t>0</a:t>
            </a:r>
          </a:p>
        </p:txBody>
      </p:sp>
      <p:grpSp>
        <p:nvGrpSpPr>
          <p:cNvPr id="10" name="Group 19"/>
          <p:cNvGrpSpPr>
            <a:grpSpLocks/>
          </p:cNvGrpSpPr>
          <p:nvPr/>
        </p:nvGrpSpPr>
        <p:grpSpPr bwMode="auto">
          <a:xfrm>
            <a:off x="3111427" y="4422232"/>
            <a:ext cx="2133600" cy="1066800"/>
            <a:chOff x="1008" y="2064"/>
            <a:chExt cx="1344" cy="672"/>
          </a:xfrm>
        </p:grpSpPr>
        <p:sp>
          <p:nvSpPr>
            <p:cNvPr id="11" name="AutoShape 17"/>
            <p:cNvSpPr>
              <a:spLocks noChangeArrowheads="1"/>
            </p:cNvSpPr>
            <p:nvPr/>
          </p:nvSpPr>
          <p:spPr bwMode="auto">
            <a:xfrm>
              <a:off x="1008" y="2064"/>
              <a:ext cx="1344" cy="672"/>
            </a:xfrm>
            <a:prstGeom prst="bracketPair">
              <a:avLst>
                <a:gd name="adj" fmla="val 9671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itchFamily="18" charset="2"/>
                </a:rPr>
                <a:t>1/  </a:t>
              </a:r>
              <a:r>
                <a:rPr kumimoji="1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srgbClr val="0000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itchFamily="18" charset="2"/>
                </a:rPr>
                <a:t>3</a:t>
              </a:r>
              <a:r>
                <a:rPr kumimoji="1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itchFamily="18" charset="2"/>
                </a:rPr>
                <a:t>     0     0 </a:t>
              </a:r>
            </a:p>
            <a:p>
              <a:pPr marL="0" marR="0" lvl="0" indent="0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itchFamily="18" charset="2"/>
                </a:rPr>
                <a:t>  0      1/</a:t>
              </a:r>
              <a:r>
                <a:rPr kumimoji="1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itchFamily="18" charset="2"/>
                </a:rPr>
                <a:t>2</a:t>
              </a:r>
              <a:r>
                <a:rPr kumimoji="1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itchFamily="18" charset="2"/>
                </a:rPr>
                <a:t>    0 </a:t>
              </a:r>
            </a:p>
            <a:p>
              <a:pPr marL="0" marR="0" lvl="0" indent="0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itchFamily="18" charset="2"/>
                </a:rPr>
                <a:t>  0        0     </a:t>
              </a:r>
              <a:r>
                <a:rPr kumimoji="1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itchFamily="18" charset="2"/>
                </a:rPr>
                <a:t>1</a:t>
              </a:r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auto">
            <a:xfrm>
              <a:off x="1268" y="2080"/>
              <a:ext cx="218" cy="170"/>
            </a:xfrm>
            <a:custGeom>
              <a:avLst/>
              <a:gdLst/>
              <a:ahLst/>
              <a:cxnLst>
                <a:cxn ang="0">
                  <a:pos x="0" y="164"/>
                </a:cxn>
                <a:cxn ang="0">
                  <a:pos x="16" y="106"/>
                </a:cxn>
                <a:cxn ang="0">
                  <a:pos x="66" y="170"/>
                </a:cxn>
                <a:cxn ang="0">
                  <a:pos x="96" y="0"/>
                </a:cxn>
                <a:cxn ang="0">
                  <a:pos x="218" y="0"/>
                </a:cxn>
              </a:cxnLst>
              <a:rect l="0" t="0" r="r" b="b"/>
              <a:pathLst>
                <a:path w="218" h="170">
                  <a:moveTo>
                    <a:pt x="0" y="164"/>
                  </a:moveTo>
                  <a:lnTo>
                    <a:pt x="16" y="106"/>
                  </a:lnTo>
                  <a:lnTo>
                    <a:pt x="66" y="170"/>
                  </a:lnTo>
                  <a:lnTo>
                    <a:pt x="96" y="0"/>
                  </a:lnTo>
                  <a:lnTo>
                    <a:pt x="218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Group 20"/>
          <p:cNvGrpSpPr>
            <a:grpSpLocks/>
          </p:cNvGrpSpPr>
          <p:nvPr/>
        </p:nvGrpSpPr>
        <p:grpSpPr bwMode="auto">
          <a:xfrm>
            <a:off x="6921427" y="4422232"/>
            <a:ext cx="2133600" cy="1066800"/>
            <a:chOff x="1008" y="2064"/>
            <a:chExt cx="1344" cy="672"/>
          </a:xfrm>
        </p:grpSpPr>
        <p:sp>
          <p:nvSpPr>
            <p:cNvPr id="14" name="AutoShape 21"/>
            <p:cNvSpPr>
              <a:spLocks noChangeArrowheads="1"/>
            </p:cNvSpPr>
            <p:nvPr/>
          </p:nvSpPr>
          <p:spPr bwMode="auto">
            <a:xfrm>
              <a:off x="1008" y="2064"/>
              <a:ext cx="1344" cy="672"/>
            </a:xfrm>
            <a:prstGeom prst="bracketPair">
              <a:avLst>
                <a:gd name="adj" fmla="val 9671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itchFamily="18" charset="2"/>
                </a:rPr>
                <a:t>1/  </a:t>
              </a:r>
              <a:r>
                <a:rPr kumimoji="1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srgbClr val="0000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itchFamily="18" charset="2"/>
                </a:rPr>
                <a:t>3</a:t>
              </a:r>
              <a:r>
                <a:rPr kumimoji="1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itchFamily="18" charset="2"/>
                </a:rPr>
                <a:t>     0     0 </a:t>
              </a:r>
            </a:p>
            <a:p>
              <a:pPr marL="0" marR="0" lvl="0" indent="0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itchFamily="18" charset="2"/>
                </a:rPr>
                <a:t>  0      1/</a:t>
              </a:r>
              <a:r>
                <a:rPr kumimoji="1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itchFamily="18" charset="2"/>
                </a:rPr>
                <a:t>2</a:t>
              </a:r>
              <a:r>
                <a:rPr kumimoji="1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itchFamily="18" charset="2"/>
                </a:rPr>
                <a:t>    0 </a:t>
              </a:r>
            </a:p>
            <a:p>
              <a:pPr marL="0" marR="0" lvl="0" indent="0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itchFamily="18" charset="2"/>
                </a:rPr>
                <a:t>  0        0     </a:t>
              </a:r>
              <a:r>
                <a:rPr kumimoji="1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itchFamily="18" charset="2"/>
                </a:rPr>
                <a:t>1</a:t>
              </a:r>
            </a:p>
          </p:txBody>
        </p:sp>
        <p:sp>
          <p:nvSpPr>
            <p:cNvPr id="15" name="Freeform 22"/>
            <p:cNvSpPr>
              <a:spLocks/>
            </p:cNvSpPr>
            <p:nvPr/>
          </p:nvSpPr>
          <p:spPr bwMode="auto">
            <a:xfrm>
              <a:off x="1268" y="2080"/>
              <a:ext cx="218" cy="170"/>
            </a:xfrm>
            <a:custGeom>
              <a:avLst/>
              <a:gdLst/>
              <a:ahLst/>
              <a:cxnLst>
                <a:cxn ang="0">
                  <a:pos x="0" y="164"/>
                </a:cxn>
                <a:cxn ang="0">
                  <a:pos x="16" y="106"/>
                </a:cxn>
                <a:cxn ang="0">
                  <a:pos x="66" y="170"/>
                </a:cxn>
                <a:cxn ang="0">
                  <a:pos x="96" y="0"/>
                </a:cxn>
                <a:cxn ang="0">
                  <a:pos x="218" y="0"/>
                </a:cxn>
              </a:cxnLst>
              <a:rect l="0" t="0" r="r" b="b"/>
              <a:pathLst>
                <a:path w="218" h="170">
                  <a:moveTo>
                    <a:pt x="0" y="164"/>
                  </a:moveTo>
                  <a:lnTo>
                    <a:pt x="16" y="106"/>
                  </a:lnTo>
                  <a:lnTo>
                    <a:pt x="66" y="170"/>
                  </a:lnTo>
                  <a:lnTo>
                    <a:pt x="96" y="0"/>
                  </a:lnTo>
                  <a:lnTo>
                    <a:pt x="218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6" name="AutoShape 23"/>
          <p:cNvSpPr>
            <a:spLocks noChangeArrowheads="1"/>
          </p:cNvSpPr>
          <p:nvPr/>
        </p:nvSpPr>
        <p:spPr bwMode="auto">
          <a:xfrm>
            <a:off x="5321227" y="5641432"/>
            <a:ext cx="1524000" cy="1066800"/>
          </a:xfrm>
          <a:prstGeom prst="bracketPair">
            <a:avLst>
              <a:gd name="adj" fmla="val 9671"/>
            </a:avLst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itchFamily="18" charset="2"/>
              </a:rPr>
              <a:t>1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itchFamily="18" charset="2"/>
              </a:rPr>
              <a:t>    0    0 </a:t>
            </a:r>
          </a:p>
          <a:p>
            <a:pPr marL="0" marR="0" lvl="0" indent="0" defTabSz="91440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itchFamily="18" charset="2"/>
              </a:rPr>
              <a:t>0   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itchFamily="18" charset="2"/>
              </a:rPr>
              <a:t>1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itchFamily="18" charset="2"/>
              </a:rPr>
              <a:t>   0 </a:t>
            </a:r>
          </a:p>
          <a:p>
            <a:pPr marL="0" marR="0" lvl="0" indent="0" defTabSz="91440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itchFamily="18" charset="2"/>
              </a:rPr>
              <a:t>0    0    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itchFamily="18" charset="2"/>
              </a:rPr>
              <a:t>0</a:t>
            </a:r>
          </a:p>
        </p:txBody>
      </p:sp>
      <p:sp>
        <p:nvSpPr>
          <p:cNvPr id="17" name="Line 21"/>
          <p:cNvSpPr>
            <a:spLocks noChangeShapeType="1"/>
          </p:cNvSpPr>
          <p:nvPr/>
        </p:nvSpPr>
        <p:spPr bwMode="auto">
          <a:xfrm>
            <a:off x="1986224" y="887291"/>
            <a:ext cx="8001000" cy="0"/>
          </a:xfrm>
          <a:prstGeom prst="line">
            <a:avLst/>
          </a:prstGeom>
          <a:noFill/>
          <a:ln w="19050">
            <a:solidFill>
              <a:srgbClr val="FF99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Rectangle 22"/>
          <p:cNvSpPr>
            <a:spLocks noChangeArrowheads="1"/>
          </p:cNvSpPr>
          <p:nvPr/>
        </p:nvSpPr>
        <p:spPr bwMode="auto">
          <a:xfrm>
            <a:off x="7491674" y="485654"/>
            <a:ext cx="2571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600" b="1"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Arial" panose="020B0604020202020204" pitchFamily="34" charset="0"/>
              </a:rPr>
              <a:t>§5.1 </a:t>
            </a:r>
            <a:r>
              <a:rPr kumimoji="1" lang="zh-CN" altLang="en-US" sz="1600" b="1"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Arial" panose="020B0604020202020204" pitchFamily="34" charset="0"/>
              </a:rPr>
              <a:t>二次型及其矩阵表示 </a:t>
            </a:r>
          </a:p>
        </p:txBody>
      </p:sp>
      <p:sp>
        <p:nvSpPr>
          <p:cNvPr id="19" name="Rectangle 23"/>
          <p:cNvSpPr>
            <a:spLocks noChangeArrowheads="1"/>
          </p:cNvSpPr>
          <p:nvPr/>
        </p:nvSpPr>
        <p:spPr bwMode="auto">
          <a:xfrm>
            <a:off x="1910024" y="471366"/>
            <a:ext cx="16065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第五章 二次型 </a:t>
            </a:r>
          </a:p>
        </p:txBody>
      </p:sp>
      <p:sp>
        <p:nvSpPr>
          <p:cNvPr id="20" name="矩形 19"/>
          <p:cNvSpPr/>
          <p:nvPr/>
        </p:nvSpPr>
        <p:spPr>
          <a:xfrm>
            <a:off x="2908562" y="1015514"/>
            <a:ext cx="7398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如何把</a:t>
            </a: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二次型的</a:t>
            </a:r>
            <a:r>
              <a:rPr kumimoji="1" lang="zh-CN" alt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标准型化为二次型</a:t>
            </a: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</a:t>
            </a:r>
            <a:r>
              <a:rPr kumimoji="1" lang="zh-CN" altLang="en-US" sz="2800" b="1" dirty="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规范</a:t>
            </a:r>
            <a:r>
              <a:rPr kumimoji="1" lang="zh-CN" altLang="en-US" sz="2800" b="1" dirty="0" smtClean="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形？</a:t>
            </a:r>
            <a:endParaRPr kumimoji="1" lang="zh-CN" altLang="en-US" sz="28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4770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6" grpId="0" animBg="1"/>
      <p:bldP spid="2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615758"/>
              </p:ext>
            </p:extLst>
          </p:nvPr>
        </p:nvGraphicFramePr>
        <p:xfrm>
          <a:off x="865083" y="486298"/>
          <a:ext cx="2959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90" name="Equation" r:id="rId4" imgW="2958840" imgH="393480" progId="Equation.DSMT4">
                  <p:embed/>
                </p:oleObj>
              </mc:Choice>
              <mc:Fallback>
                <p:oleObj name="Equation" r:id="rId4" imgW="295884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083" y="486298"/>
                        <a:ext cx="29591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765850"/>
              </p:ext>
            </p:extLst>
          </p:nvPr>
        </p:nvGraphicFramePr>
        <p:xfrm>
          <a:off x="865083" y="991123"/>
          <a:ext cx="64643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91" name="Equation" r:id="rId6" imgW="6464160" imgH="444240" progId="Equation.DSMT4">
                  <p:embed/>
                </p:oleObj>
              </mc:Choice>
              <mc:Fallback>
                <p:oleObj name="Equation" r:id="rId6" imgW="646416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083" y="991123"/>
                        <a:ext cx="64643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0753948"/>
              </p:ext>
            </p:extLst>
          </p:nvPr>
        </p:nvGraphicFramePr>
        <p:xfrm>
          <a:off x="5593791" y="1546748"/>
          <a:ext cx="4406900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92" name="Equation" r:id="rId8" imgW="4406760" imgH="1384200" progId="Equation.DSMT4">
                  <p:embed/>
                </p:oleObj>
              </mc:Choice>
              <mc:Fallback>
                <p:oleObj name="Equation" r:id="rId8" imgW="4406760" imgH="1384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3791" y="1546748"/>
                        <a:ext cx="4406900" cy="1384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8204487"/>
              </p:ext>
            </p:extLst>
          </p:nvPr>
        </p:nvGraphicFramePr>
        <p:xfrm>
          <a:off x="2423676" y="2057068"/>
          <a:ext cx="30353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93" name="Equation" r:id="rId10" imgW="3035160" imgH="431640" progId="Equation.DSMT4">
                  <p:embed/>
                </p:oleObj>
              </mc:Choice>
              <mc:Fallback>
                <p:oleObj name="Equation" r:id="rId10" imgW="30351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3676" y="2057068"/>
                        <a:ext cx="30353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530443"/>
              </p:ext>
            </p:extLst>
          </p:nvPr>
        </p:nvGraphicFramePr>
        <p:xfrm>
          <a:off x="766326" y="2918663"/>
          <a:ext cx="3314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94" name="Equation" r:id="rId12" imgW="3314520" imgH="393480" progId="Equation.DSMT4">
                  <p:embed/>
                </p:oleObj>
              </mc:Choice>
              <mc:Fallback>
                <p:oleObj name="Equation" r:id="rId12" imgW="33145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326" y="2918663"/>
                        <a:ext cx="33147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0816566"/>
              </p:ext>
            </p:extLst>
          </p:nvPr>
        </p:nvGraphicFramePr>
        <p:xfrm>
          <a:off x="1720291" y="3526361"/>
          <a:ext cx="77470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95" name="Equation" r:id="rId14" imgW="7746840" imgH="901440" progId="Equation.DSMT4">
                  <p:embed/>
                </p:oleObj>
              </mc:Choice>
              <mc:Fallback>
                <p:oleObj name="Equation" r:id="rId14" imgW="7746840" imgH="901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0291" y="3526361"/>
                        <a:ext cx="77470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6587237"/>
              </p:ext>
            </p:extLst>
          </p:nvPr>
        </p:nvGraphicFramePr>
        <p:xfrm>
          <a:off x="2214458" y="4643961"/>
          <a:ext cx="4038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96" name="Equation" r:id="rId16" imgW="4038480" imgH="431640" progId="Equation.DSMT4">
                  <p:embed/>
                </p:oleObj>
              </mc:Choice>
              <mc:Fallback>
                <p:oleObj name="Equation" r:id="rId16" imgW="40384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4458" y="4643961"/>
                        <a:ext cx="40386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3065292"/>
              </p:ext>
            </p:extLst>
          </p:nvPr>
        </p:nvGraphicFramePr>
        <p:xfrm>
          <a:off x="2605367" y="5167836"/>
          <a:ext cx="22225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97" name="Equation" r:id="rId18" imgW="2222280" imgH="431640" progId="Equation.DSMT4">
                  <p:embed/>
                </p:oleObj>
              </mc:Choice>
              <mc:Fallback>
                <p:oleObj name="Equation" r:id="rId18" imgW="22222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5367" y="5167836"/>
                        <a:ext cx="22225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0298491"/>
              </p:ext>
            </p:extLst>
          </p:nvPr>
        </p:nvGraphicFramePr>
        <p:xfrm>
          <a:off x="2522433" y="5691711"/>
          <a:ext cx="2794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98" name="Equation" r:id="rId20" imgW="2793960" imgH="431640" progId="Equation.DSMT4">
                  <p:embed/>
                </p:oleObj>
              </mc:Choice>
              <mc:Fallback>
                <p:oleObj name="Equation" r:id="rId20" imgW="27939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2433" y="5691711"/>
                        <a:ext cx="27940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0531116"/>
              </p:ext>
            </p:extLst>
          </p:nvPr>
        </p:nvGraphicFramePr>
        <p:xfrm>
          <a:off x="7921050" y="4536360"/>
          <a:ext cx="2552700" cy="173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99" name="Equation" r:id="rId22" imgW="2552400" imgH="1739880" progId="Equation.DSMT4">
                  <p:embed/>
                </p:oleObj>
              </mc:Choice>
              <mc:Fallback>
                <p:oleObj name="Equation" r:id="rId22" imgW="2552400" imgH="1739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1050" y="4536360"/>
                        <a:ext cx="2552700" cy="17399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34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ChangeArrowheads="1"/>
          </p:cNvSpPr>
          <p:nvPr/>
        </p:nvSpPr>
        <p:spPr bwMode="auto">
          <a:xfrm>
            <a:off x="1868994" y="0"/>
            <a:ext cx="9144000" cy="68580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C5ECFF"/>
              </a:gs>
              <a:gs pos="50000">
                <a:srgbClr val="FFFFFF"/>
              </a:gs>
              <a:gs pos="100000">
                <a:srgbClr val="C5ECFF"/>
              </a:gs>
            </a:gsLst>
            <a:lin ang="2700000" scaled="1"/>
          </a:gradFill>
          <a:ln w="57150" cap="rnd" cmpd="thinThick">
            <a:solidFill>
              <a:srgbClr val="996633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b="1" dirty="0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840544" y="510161"/>
            <a:ext cx="2447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在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代数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观点下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4006334" y="2792077"/>
            <a:ext cx="143986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作适当的非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退化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可逆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）线性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替换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200238" y="4633659"/>
            <a:ext cx="36718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只含平方项的多项式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733426" y="1122353"/>
            <a:ext cx="4248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二次齐次多项式</a:t>
            </a:r>
          </a:p>
        </p:txBody>
      </p:sp>
      <p:graphicFrame>
        <p:nvGraphicFramePr>
          <p:cNvPr id="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4100084"/>
              </p:ext>
            </p:extLst>
          </p:nvPr>
        </p:nvGraphicFramePr>
        <p:xfrm>
          <a:off x="5674576" y="2366306"/>
          <a:ext cx="4579937" cy="220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8" name="Equation" r:id="rId4" imgW="1955800" imgH="939800" progId="Equation.DSMT4">
                  <p:embed/>
                </p:oleObj>
              </mc:Choice>
              <mc:Fallback>
                <p:oleObj name="Equation" r:id="rId4" imgW="1955800" imgH="93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4576" y="2366306"/>
                        <a:ext cx="4579937" cy="2200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5576898" y="2477431"/>
            <a:ext cx="0" cy="20891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defRPr/>
            </a:pPr>
            <a:endParaRPr lang="zh-CN" altLang="en-US" kern="0">
              <a:solidFill>
                <a:sysClr val="windowText" lastClr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7281972" y="4683692"/>
            <a:ext cx="21605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b="1" kern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——</a:t>
            </a:r>
            <a:r>
              <a:rPr lang="zh-CN" altLang="en-US" b="1" kern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标准形</a:t>
            </a:r>
            <a:endParaRPr kumimoji="1" lang="zh-CN" altLang="en-US" sz="2400" b="1" kern="0" dirty="0">
              <a:solidFill>
                <a:sysClr val="windowText" lastClr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6232950"/>
              </p:ext>
            </p:extLst>
          </p:nvPr>
        </p:nvGraphicFramePr>
        <p:xfrm>
          <a:off x="4666963" y="1725700"/>
          <a:ext cx="2324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9" name="Equation" r:id="rId6" imgW="2324100" imgH="431800" progId="Equation.DSMT4">
                  <p:embed/>
                </p:oleObj>
              </mc:Choice>
              <mc:Fallback>
                <p:oleObj name="Equation" r:id="rId6" imgW="23241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6963" y="1725700"/>
                        <a:ext cx="23241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7161074" y="1750304"/>
            <a:ext cx="25225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b="1" i="1" kern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——n</a:t>
            </a:r>
            <a:r>
              <a:rPr lang="zh-CN" altLang="en-US" b="1" kern="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元二次型</a:t>
            </a:r>
          </a:p>
        </p:txBody>
      </p:sp>
      <p:sp>
        <p:nvSpPr>
          <p:cNvPr id="12" name="Text Box 18"/>
          <p:cNvSpPr txBox="1">
            <a:spLocks noChangeArrowheads="1"/>
          </p:cNvSpPr>
          <p:nvPr/>
        </p:nvSpPr>
        <p:spPr bwMode="auto">
          <a:xfrm>
            <a:off x="3416657" y="6062020"/>
            <a:ext cx="683785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当</a:t>
            </a:r>
            <a:r>
              <a:rPr kumimoji="1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C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是可逆矩阵时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称        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可逆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线性变换。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1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5278153"/>
              </p:ext>
            </p:extLst>
          </p:nvPr>
        </p:nvGraphicFramePr>
        <p:xfrm>
          <a:off x="4531656" y="5142428"/>
          <a:ext cx="288607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40" name="Equation" r:id="rId8" imgW="1619082" imgH="228771" progId="Equation.DSMT4">
                  <p:embed/>
                </p:oleObj>
              </mc:Choice>
              <mc:Fallback>
                <p:oleObj name="Equation" r:id="rId8" imgW="1619082" imgH="22877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lum bright="-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1656" y="5142428"/>
                        <a:ext cx="2886075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2777628"/>
              </p:ext>
            </p:extLst>
          </p:nvPr>
        </p:nvGraphicFramePr>
        <p:xfrm>
          <a:off x="6687650" y="5875640"/>
          <a:ext cx="1277938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41" name="Equation" r:id="rId10" imgW="619185" imgH="152386" progId="Equation.DSMT4">
                  <p:embed/>
                </p:oleObj>
              </mc:Choice>
              <mc:Fallback>
                <p:oleObj name="Equation" r:id="rId10" imgW="619185" imgH="15238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lum bright="-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7650" y="5875640"/>
                        <a:ext cx="1277938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545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9" grpId="0"/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2683222" y="1943941"/>
            <a:ext cx="7273145" cy="564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kumimoji="1"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28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kumimoji="1"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) = </a:t>
            </a:r>
            <a:r>
              <a:rPr kumimoji="1" lang="en-US" altLang="zh-CN" sz="2800" b="1" i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kumimoji="1" lang="en-US" altLang="zh-CN" sz="2800" b="1" baseline="300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sz="2800" b="1" i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AX</a:t>
            </a:r>
            <a:r>
              <a:rPr kumimoji="1" lang="en-US" altLang="zh-CN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</a:t>
            </a:r>
            <a:r>
              <a:rPr kumimoji="1" lang="en-US" altLang="zh-CN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2800" b="1" i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CY</a:t>
            </a:r>
            <a:r>
              <a:rPr kumimoji="1" lang="en-US" altLang="zh-CN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en-US" altLang="zh-CN" sz="2800" b="1" baseline="300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sz="2800" b="1" i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1" lang="en-US" altLang="zh-CN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2800" b="1" i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sz="28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kumimoji="1" lang="en-US" altLang="zh-CN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) </a:t>
            </a:r>
            <a:r>
              <a:rPr kumimoji="1"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</a:t>
            </a:r>
            <a:r>
              <a:rPr kumimoji="1" lang="en-US" altLang="zh-CN" sz="2800" b="1" i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kumimoji="1" lang="en-US" altLang="zh-CN" sz="2800" b="1" baseline="300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2800" b="1" i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sz="2800" b="1" baseline="300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sz="2800" b="1" i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AC</a:t>
            </a:r>
            <a:r>
              <a:rPr kumimoji="1" lang="en-US" altLang="zh-CN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en-US" altLang="zh-CN" sz="2800" b="1" i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kumimoji="1" lang="en-US" altLang="zh-CN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</a:t>
            </a:r>
            <a:r>
              <a:rPr kumimoji="1" lang="en-US" altLang="zh-CN" sz="28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kumimoji="1"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28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kumimoji="1"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) </a:t>
            </a: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2475436" y="3639492"/>
            <a:ext cx="3488455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寻求</a:t>
            </a:r>
            <a:r>
              <a:rPr kumimoji="1" lang="zh-CN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可逆矩阵</a:t>
            </a:r>
            <a:r>
              <a:rPr kumimoji="1" lang="en-US" altLang="zh-CN" sz="2800" b="1" i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kumimoji="1"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使得</a:t>
            </a:r>
          </a:p>
        </p:txBody>
      </p:sp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2536721" y="1278049"/>
            <a:ext cx="550343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寻求可逆的</a:t>
            </a:r>
            <a:r>
              <a:rPr kumimoji="1" lang="zh-CN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线性变换</a:t>
            </a:r>
            <a:r>
              <a:rPr kumimoji="1" lang="en-US" altLang="zh-CN" sz="2800" b="1" i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X </a:t>
            </a:r>
            <a:r>
              <a:rPr kumimoji="1"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 </a:t>
            </a:r>
            <a:r>
              <a:rPr kumimoji="1" lang="en-US" altLang="zh-CN" sz="2800" b="1" i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sz="28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kumimoji="1" lang="en-US" altLang="zh-CN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kumimoji="1"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使得 </a:t>
            </a: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2448448" y="1105741"/>
            <a:ext cx="7924800" cy="1676400"/>
          </a:xfrm>
          <a:prstGeom prst="rect">
            <a:avLst/>
          </a:prstGeom>
          <a:noFill/>
          <a:ln w="19050">
            <a:solidFill>
              <a:srgbClr val="0000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AutoShape 10"/>
          <p:cNvSpPr>
            <a:spLocks noChangeArrowheads="1"/>
          </p:cNvSpPr>
          <p:nvPr/>
        </p:nvSpPr>
        <p:spPr bwMode="auto">
          <a:xfrm>
            <a:off x="6258448" y="2867967"/>
            <a:ext cx="228600" cy="609600"/>
          </a:xfrm>
          <a:prstGeom prst="upDownArrow">
            <a:avLst>
              <a:gd name="adj1" fmla="val 50000"/>
              <a:gd name="adj2" fmla="val 53333"/>
            </a:avLst>
          </a:prstGeom>
          <a:solidFill>
            <a:srgbClr val="FFFF00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7" name="Group 11"/>
          <p:cNvGrpSpPr>
            <a:grpSpLocks/>
          </p:cNvGrpSpPr>
          <p:nvPr/>
        </p:nvGrpSpPr>
        <p:grpSpPr bwMode="auto">
          <a:xfrm>
            <a:off x="4610648" y="4220315"/>
            <a:ext cx="4197350" cy="1905000"/>
            <a:chOff x="1680" y="2688"/>
            <a:chExt cx="2644" cy="1200"/>
          </a:xfrm>
        </p:grpSpPr>
        <p:sp>
          <p:nvSpPr>
            <p:cNvPr id="8" name="Rectangle 12"/>
            <p:cNvSpPr>
              <a:spLocks noChangeArrowheads="1"/>
            </p:cNvSpPr>
            <p:nvPr/>
          </p:nvSpPr>
          <p:spPr bwMode="auto">
            <a:xfrm>
              <a:off x="1680" y="3120"/>
              <a:ext cx="854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kumimoji="1" lang="en-US" altLang="zh-CN" sz="2800" b="1" i="0" u="none" strike="noStrike" kern="0" cap="none" spc="0" normalizeH="0" baseline="3000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sz="28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AC</a:t>
              </a:r>
              <a:r>
                <a:rPr kumimoji="1" lang="en-US" altLang="zh-CN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=</a:t>
              </a:r>
            </a:p>
          </p:txBody>
        </p:sp>
        <p:sp>
          <p:nvSpPr>
            <p:cNvPr id="9" name="AutoShape 13"/>
            <p:cNvSpPr>
              <a:spLocks noChangeArrowheads="1"/>
            </p:cNvSpPr>
            <p:nvPr/>
          </p:nvSpPr>
          <p:spPr bwMode="auto">
            <a:xfrm>
              <a:off x="2640" y="2688"/>
              <a:ext cx="1684" cy="1200"/>
            </a:xfrm>
            <a:prstGeom prst="bracketPair">
              <a:avLst>
                <a:gd name="adj" fmla="val 7250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k</a:t>
              </a:r>
              <a:r>
                <a:rPr kumimoji="1" lang="en-US" altLang="zh-CN" sz="2800" b="1" i="0" u="none" strike="noStrike" kern="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kumimoji="1" lang="en-US" altLang="zh-CN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   0    …   0</a:t>
              </a:r>
              <a:endParaRPr kumimoji="1" lang="en-US" altLang="zh-CN" sz="2800" b="1" i="1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0     </a:t>
              </a:r>
              <a:r>
                <a:rPr kumimoji="1" lang="en-US" altLang="zh-CN" sz="28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k</a:t>
              </a:r>
              <a:r>
                <a:rPr kumimoji="1" lang="en-US" altLang="zh-CN" sz="2800" b="1" i="0" u="none" strike="noStrike" kern="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  …   0</a:t>
              </a:r>
              <a:endParaRPr kumimoji="1" lang="en-US" altLang="zh-CN" sz="2800" b="1" i="1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…  …   …  …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0     0    …   </a:t>
              </a:r>
              <a:r>
                <a:rPr kumimoji="1" lang="en-US" altLang="zh-CN" sz="2800" b="1" i="1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k</a:t>
              </a:r>
              <a:r>
                <a:rPr kumimoji="1" lang="en-US" altLang="zh-CN" sz="2800" b="1" i="1" u="none" strike="noStrike" kern="0" cap="none" spc="0" normalizeH="0" baseline="-25000" noProof="0" dirty="0" err="1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endParaRPr kumimoji="1" lang="en-US" altLang="zh-CN" sz="2800" b="1" i="1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2448448" y="3706167"/>
            <a:ext cx="7924800" cy="2516088"/>
          </a:xfrm>
          <a:prstGeom prst="rect">
            <a:avLst/>
          </a:prstGeom>
          <a:noFill/>
          <a:ln w="19050">
            <a:solidFill>
              <a:srgbClr val="0000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Line 15"/>
          <p:cNvSpPr>
            <a:spLocks noChangeShapeType="1"/>
          </p:cNvSpPr>
          <p:nvPr/>
        </p:nvSpPr>
        <p:spPr bwMode="auto">
          <a:xfrm>
            <a:off x="2448448" y="877242"/>
            <a:ext cx="8001000" cy="0"/>
          </a:xfrm>
          <a:prstGeom prst="line">
            <a:avLst/>
          </a:prstGeom>
          <a:noFill/>
          <a:ln w="19050">
            <a:solidFill>
              <a:srgbClr val="FF99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7953898" y="475605"/>
            <a:ext cx="2571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600" b="1"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Arial" panose="020B0604020202020204" pitchFamily="34" charset="0"/>
              </a:rPr>
              <a:t>§5.1 </a:t>
            </a:r>
            <a:r>
              <a:rPr kumimoji="1" lang="zh-CN" altLang="en-US" sz="1600" b="1"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Arial" panose="020B0604020202020204" pitchFamily="34" charset="0"/>
              </a:rPr>
              <a:t>二次型及其矩阵表示 </a:t>
            </a:r>
          </a:p>
        </p:txBody>
      </p:sp>
      <p:sp>
        <p:nvSpPr>
          <p:cNvPr id="13" name="Rectangle 17"/>
          <p:cNvSpPr>
            <a:spLocks noChangeArrowheads="1"/>
          </p:cNvSpPr>
          <p:nvPr/>
        </p:nvSpPr>
        <p:spPr bwMode="auto">
          <a:xfrm>
            <a:off x="2372248" y="461317"/>
            <a:ext cx="16065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第五章 二次型 </a:t>
            </a:r>
          </a:p>
        </p:txBody>
      </p:sp>
    </p:spTree>
    <p:extLst>
      <p:ext uri="{BB962C8B-B14F-4D97-AF65-F5344CB8AC3E}">
        <p14:creationId xmlns:p14="http://schemas.microsoft.com/office/powerpoint/2010/main" val="2968145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utoUpdateAnimBg="0"/>
      <p:bldP spid="3" grpId="0" build="p" autoUpdateAnimBg="0"/>
      <p:bldP spid="5" grpId="0" animBg="1"/>
      <p:bldP spid="6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269061" y="926821"/>
            <a:ext cx="8083550" cy="3395663"/>
          </a:xfrm>
          <a:prstGeom prst="rect">
            <a:avLst/>
          </a:prstGeom>
          <a:noFill/>
          <a:ln w="19050">
            <a:solidFill>
              <a:srgbClr val="9900FF"/>
            </a:solidFill>
            <a:miter lim="800000"/>
            <a:headEnd type="none" w="sm" len="lg"/>
            <a:tailEnd type="none" w="lg" len="lg"/>
          </a:ln>
          <a:effectLst>
            <a:outerShdw dist="35921" dir="2700000" algn="ctr" rotWithShape="0">
              <a:srgbClr val="000000"/>
            </a:outerShdw>
          </a:effec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2534173" y="1199871"/>
            <a:ext cx="1908175" cy="579438"/>
          </a:xfrm>
          <a:prstGeom prst="rect">
            <a:avLst/>
          </a:prstGeom>
          <a:gradFill rotWithShape="0">
            <a:gsLst>
              <a:gs pos="0">
                <a:srgbClr val="FFCC66"/>
              </a:gs>
              <a:gs pos="50000">
                <a:srgbClr val="FFFFFF"/>
              </a:gs>
              <a:gs pos="100000">
                <a:srgbClr val="FFCC66"/>
              </a:gs>
            </a:gsLst>
            <a:lin ang="5400000" scaled="1"/>
          </a:gradFill>
          <a:ln>
            <a:noFill/>
          </a:ln>
          <a:effectLst>
            <a:outerShdw dist="35921" dir="2700000" algn="ctr" rotWithShape="0">
              <a:srgbClr val="00000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定义 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778648" y="2047596"/>
            <a:ext cx="74691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 type="none" w="sm" len="lg"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设有两个方阵 </a:t>
            </a:r>
            <a:r>
              <a:rPr kumimoji="1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 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与 </a:t>
            </a:r>
            <a:r>
              <a:rPr kumimoji="1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，若存在一个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可逆阵 </a:t>
            </a:r>
            <a:r>
              <a:rPr kumimoji="1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</a:p>
        </p:txBody>
      </p:sp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3581923" y="3547784"/>
            <a:ext cx="5135563" cy="587375"/>
            <a:chOff x="424" y="2657"/>
            <a:chExt cx="3235" cy="370"/>
          </a:xfrm>
        </p:grpSpPr>
        <p:graphicFrame>
          <p:nvGraphicFramePr>
            <p:cNvPr id="6" name="Object 6"/>
            <p:cNvGraphicFramePr>
              <a:graphicFrameLocks noChangeAspect="1"/>
            </p:cNvGraphicFramePr>
            <p:nvPr/>
          </p:nvGraphicFramePr>
          <p:xfrm>
            <a:off x="2874" y="2657"/>
            <a:ext cx="785" cy="3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29" name="公式" r:id="rId5" imgW="466593" imgH="142790" progId="Equation.3">
                    <p:embed/>
                  </p:oleObj>
                </mc:Choice>
                <mc:Fallback>
                  <p:oleObj name="公式" r:id="rId5" imgW="466593" imgH="14279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4" y="2657"/>
                          <a:ext cx="785" cy="3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 Box 7"/>
            <p:cNvSpPr txBox="1">
              <a:spLocks noChangeArrowheads="1"/>
            </p:cNvSpPr>
            <p:nvPr/>
          </p:nvSpPr>
          <p:spPr bwMode="auto">
            <a:xfrm>
              <a:off x="424" y="2667"/>
              <a:ext cx="238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 type="none" w="sm" len="lg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则称</a:t>
              </a:r>
              <a:r>
                <a:rPr kumimoji="1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2800" b="1" i="1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kumimoji="1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合同于 </a:t>
              </a:r>
              <a:r>
                <a:rPr kumimoji="1" lang="en-US" altLang="zh-CN" sz="2800" b="1" i="1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r>
                <a:rPr kumimoji="1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，</a:t>
              </a:r>
              <a:r>
                <a:rPr kumimoji="1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记作</a:t>
              </a:r>
            </a:p>
          </p:txBody>
        </p:sp>
      </p:grpSp>
      <p:grpSp>
        <p:nvGrpSpPr>
          <p:cNvPr id="8" name="Group 8"/>
          <p:cNvGrpSpPr>
            <a:grpSpLocks/>
          </p:cNvGrpSpPr>
          <p:nvPr/>
        </p:nvGrpSpPr>
        <p:grpSpPr bwMode="auto">
          <a:xfrm>
            <a:off x="4823348" y="2761971"/>
            <a:ext cx="2568575" cy="531813"/>
            <a:chOff x="1683" y="2129"/>
            <a:chExt cx="1618" cy="335"/>
          </a:xfrm>
        </p:grpSpPr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2138" y="2137"/>
              <a:ext cx="116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 type="none" w="sm" len="lg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1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B </a:t>
              </a:r>
              <a:r>
                <a:rPr kumimoji="1" lang="en-US" altLang="zh-CN" sz="2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= </a:t>
              </a:r>
              <a:r>
                <a:rPr kumimoji="1" lang="en-US" altLang="zh-CN" sz="2800" b="1" i="1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Q </a:t>
              </a:r>
              <a:r>
                <a:rPr kumimoji="1" lang="en-US" altLang="zh-CN" sz="2800" b="1" i="1" u="none" strike="noStrike" kern="0" cap="none" spc="0" normalizeH="0" baseline="30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T </a:t>
              </a:r>
              <a:r>
                <a:rPr kumimoji="1" lang="en-US" altLang="zh-CN" sz="2800" b="1" i="1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AQ</a:t>
              </a:r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1683" y="2129"/>
              <a:ext cx="34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 type="none" w="sm" len="lg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使</a:t>
              </a:r>
            </a:p>
          </p:txBody>
        </p:sp>
      </p:grp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2488136" y="5344834"/>
            <a:ext cx="79613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Remark  </a:t>
            </a:r>
            <a:r>
              <a:rPr kumimoji="1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与</a:t>
            </a:r>
            <a:r>
              <a:rPr kumimoji="1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合同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kumimoji="1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与</a:t>
            </a:r>
            <a:r>
              <a:rPr kumimoji="1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相似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是两个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不同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的概念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36319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  <p:bldP spid="4" grpId="0" build="p" autoUpdateAnimBg="0"/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2633559" y="2420425"/>
            <a:ext cx="79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证明</a:t>
            </a:r>
          </a:p>
        </p:txBody>
      </p:sp>
      <p:graphicFrame>
        <p:nvGraphicFramePr>
          <p:cNvPr id="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250388"/>
              </p:ext>
            </p:extLst>
          </p:nvPr>
        </p:nvGraphicFramePr>
        <p:xfrm>
          <a:off x="3716234" y="2444237"/>
          <a:ext cx="291465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2" name="Equation" r:id="rId4" imgW="1295400" imgH="228600" progId="Equation.DSMT4">
                  <p:embed/>
                </p:oleObj>
              </mc:Choice>
              <mc:Fallback>
                <p:oleObj name="Equation" r:id="rId4" imgW="12954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6234" y="2444237"/>
                        <a:ext cx="2914650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091963"/>
              </p:ext>
            </p:extLst>
          </p:nvPr>
        </p:nvGraphicFramePr>
        <p:xfrm>
          <a:off x="3668609" y="3020500"/>
          <a:ext cx="400685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3" name="Equation" r:id="rId6" imgW="1816100" imgH="228600" progId="Equation.DSMT4">
                  <p:embed/>
                </p:oleObj>
              </mc:Choice>
              <mc:Fallback>
                <p:oleObj name="Equation" r:id="rId6" imgW="18161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8609" y="3020500"/>
                        <a:ext cx="4006850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9540861"/>
              </p:ext>
            </p:extLst>
          </p:nvPr>
        </p:nvGraphicFramePr>
        <p:xfrm>
          <a:off x="4217884" y="3669787"/>
          <a:ext cx="242887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4" name="Equation" r:id="rId8" imgW="1079032" imgH="215806" progId="Equation.DSMT4">
                  <p:embed/>
                </p:oleObj>
              </mc:Choice>
              <mc:Fallback>
                <p:oleObj name="Equation" r:id="rId8" imgW="1079032" imgH="21580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7884" y="3669787"/>
                        <a:ext cx="2428875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00878"/>
              </p:ext>
            </p:extLst>
          </p:nvPr>
        </p:nvGraphicFramePr>
        <p:xfrm>
          <a:off x="3851905" y="1234605"/>
          <a:ext cx="4356100" cy="85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5" name="Equation" r:id="rId10" imgW="4559300" imgH="952500" progId="Equation.DSMT4">
                  <p:embed/>
                </p:oleObj>
              </mc:Choice>
              <mc:Fallback>
                <p:oleObj name="Equation" r:id="rId10" imgW="4559300" imgH="952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905" y="1234605"/>
                        <a:ext cx="4356100" cy="855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2505617" y="442782"/>
            <a:ext cx="71336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定理    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                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设</a:t>
            </a:r>
            <a:r>
              <a:rPr kumimoji="1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为对称矩阵，且</a:t>
            </a:r>
            <a:r>
              <a:rPr kumimoji="1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与</a:t>
            </a:r>
            <a:r>
              <a:rPr kumimoji="1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合同，则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8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9330648"/>
              </p:ext>
            </p:extLst>
          </p:nvPr>
        </p:nvGraphicFramePr>
        <p:xfrm>
          <a:off x="6668984" y="2444237"/>
          <a:ext cx="17145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6" name="Equation" r:id="rId12" imgW="761669" imgH="228501" progId="Equation.DSMT4">
                  <p:embed/>
                </p:oleObj>
              </mc:Choice>
              <mc:Fallback>
                <p:oleObj name="Equation" r:id="rId12" imgW="761669" imgH="22850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8984" y="2444237"/>
                        <a:ext cx="1714500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8416168"/>
              </p:ext>
            </p:extLst>
          </p:nvPr>
        </p:nvGraphicFramePr>
        <p:xfrm>
          <a:off x="8253309" y="2444237"/>
          <a:ext cx="1828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7" name="Equation" r:id="rId14" imgW="812447" imgH="203112" progId="Equation.DSMT4">
                  <p:embed/>
                </p:oleObj>
              </mc:Choice>
              <mc:Fallback>
                <p:oleObj name="Equation" r:id="rId14" imgW="812447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3309" y="2444237"/>
                        <a:ext cx="1828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2706584" y="4173025"/>
            <a:ext cx="414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注：合同仍然是一种等价关系</a:t>
            </a:r>
          </a:p>
        </p:txBody>
      </p:sp>
      <p:sp>
        <p:nvSpPr>
          <p:cNvPr id="11" name="Text Box 14"/>
          <p:cNvSpPr txBox="1">
            <a:spLocks noChangeArrowheads="1"/>
          </p:cNvSpPr>
          <p:nvPr/>
        </p:nvSpPr>
        <p:spPr bwMode="auto">
          <a:xfrm>
            <a:off x="2709759" y="4795325"/>
            <a:ext cx="2622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矩阵合同的性质：</a:t>
            </a:r>
          </a:p>
        </p:txBody>
      </p:sp>
      <p:sp>
        <p:nvSpPr>
          <p:cNvPr id="12" name="Text Box 15"/>
          <p:cNvSpPr txBox="1">
            <a:spLocks noChangeArrowheads="1"/>
          </p:cNvSpPr>
          <p:nvPr/>
        </p:nvSpPr>
        <p:spPr bwMode="auto">
          <a:xfrm>
            <a:off x="5135459" y="4795325"/>
            <a:ext cx="160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(1) 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反身性</a:t>
            </a:r>
          </a:p>
        </p:txBody>
      </p:sp>
      <p:sp>
        <p:nvSpPr>
          <p:cNvPr id="13" name="Text Box 16"/>
          <p:cNvSpPr txBox="1">
            <a:spLocks noChangeArrowheads="1"/>
          </p:cNvSpPr>
          <p:nvPr/>
        </p:nvSpPr>
        <p:spPr bwMode="auto">
          <a:xfrm>
            <a:off x="6976959" y="4795325"/>
            <a:ext cx="160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(2) 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对称性</a:t>
            </a:r>
          </a:p>
        </p:txBody>
      </p:sp>
      <p:sp>
        <p:nvSpPr>
          <p:cNvPr id="14" name="Text Box 17"/>
          <p:cNvSpPr txBox="1">
            <a:spLocks noChangeArrowheads="1"/>
          </p:cNvSpPr>
          <p:nvPr/>
        </p:nvSpPr>
        <p:spPr bwMode="auto">
          <a:xfrm>
            <a:off x="8805759" y="4795325"/>
            <a:ext cx="160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(3) 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传递性</a:t>
            </a:r>
          </a:p>
        </p:txBody>
      </p:sp>
    </p:spTree>
    <p:extLst>
      <p:ext uri="{BB962C8B-B14F-4D97-AF65-F5344CB8AC3E}">
        <p14:creationId xmlns:p14="http://schemas.microsoft.com/office/powerpoint/2010/main" val="71349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0" grpId="0"/>
      <p:bldP spid="11" grpId="0"/>
      <p:bldP spid="12" grpId="0"/>
      <p:bldP spid="13" grpId="0"/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3517741"/>
              </p:ext>
            </p:extLst>
          </p:nvPr>
        </p:nvGraphicFramePr>
        <p:xfrm>
          <a:off x="2928528" y="1793361"/>
          <a:ext cx="542925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96" name="Equation" r:id="rId4" imgW="2184120" imgH="215640" progId="Equation.DSMT4">
                  <p:embed/>
                </p:oleObj>
              </mc:Choice>
              <mc:Fallback>
                <p:oleObj name="Equation" r:id="rId4" imgW="218412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8528" y="1793361"/>
                        <a:ext cx="5429250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6166632"/>
              </p:ext>
            </p:extLst>
          </p:nvPr>
        </p:nvGraphicFramePr>
        <p:xfrm>
          <a:off x="2842009" y="2483948"/>
          <a:ext cx="527050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97" name="Equation" r:id="rId6" imgW="2120760" imgH="228600" progId="Equation.DSMT4">
                  <p:embed/>
                </p:oleObj>
              </mc:Choice>
              <mc:Fallback>
                <p:oleObj name="Equation" r:id="rId6" imgW="21207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2009" y="2483948"/>
                        <a:ext cx="5270500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7355888"/>
              </p:ext>
            </p:extLst>
          </p:nvPr>
        </p:nvGraphicFramePr>
        <p:xfrm>
          <a:off x="2842009" y="3194471"/>
          <a:ext cx="5145088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98" name="公式" r:id="rId8" imgW="2070000" imgH="228600" progId="Equation.3">
                  <p:embed/>
                </p:oleObj>
              </mc:Choice>
              <mc:Fallback>
                <p:oleObj name="公式" r:id="rId8" imgW="20700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2009" y="3194471"/>
                        <a:ext cx="5145088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2331529" y="4496079"/>
            <a:ext cx="75438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000" b="1" dirty="0">
                <a:solidFill>
                  <a:srgbClr val="FFFFFF"/>
                </a:solidFill>
                <a:latin typeface="楷体_GB2312" pitchFamily="1" charset="-122"/>
                <a:ea typeface="楷体_GB2312" pitchFamily="1" charset="-122"/>
              </a:rPr>
              <a:t>   </a:t>
            </a:r>
            <a:r>
              <a:rPr kumimoji="1" lang="zh-CN" altLang="en-US" sz="3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显然，若</a:t>
            </a:r>
            <a:r>
              <a:rPr kumimoji="1" lang="en-US" altLang="zh-CN" sz="30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1" lang="zh-CN" altLang="en-US" sz="3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与</a:t>
            </a:r>
            <a:r>
              <a:rPr kumimoji="1" lang="en-US" altLang="zh-CN" sz="30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kumimoji="1" lang="zh-CN" altLang="en-US" sz="3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相似或合同，则</a:t>
            </a:r>
            <a:r>
              <a:rPr kumimoji="1" lang="en-US" altLang="zh-CN" sz="30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1" lang="zh-CN" altLang="en-US" sz="3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与</a:t>
            </a:r>
            <a:r>
              <a:rPr kumimoji="1" lang="en-US" altLang="zh-CN" sz="30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kumimoji="1" lang="zh-CN" altLang="en-US" sz="3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一定是等价的，反之不然。</a:t>
            </a: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842009" y="6070879"/>
            <a:ext cx="73914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3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无论哪一种情况，都有 </a:t>
            </a:r>
            <a:r>
              <a:rPr kumimoji="1" lang="en-US" altLang="zh-CN" sz="30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kumimoji="1" lang="en-US" altLang="zh-CN" sz="3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30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1" lang="en-US" altLang="zh-CN" sz="3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)=</a:t>
            </a:r>
            <a:r>
              <a:rPr kumimoji="1" lang="en-US" altLang="zh-CN" sz="30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kumimoji="1" lang="en-US" altLang="zh-CN" sz="3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30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kumimoji="1" lang="en-US" altLang="zh-CN" sz="3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</a:t>
            </a:r>
            <a:r>
              <a:rPr kumimoji="1" lang="zh-CN" altLang="en-US" sz="3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成立。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235485" y="869940"/>
                <a:ext cx="860444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320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比较一下</m:t>
                      </m:r>
                      <m:r>
                        <a:rPr kumimoji="1" lang="zh-CN" altLang="en-US" sz="320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zh-CN" altLang="en-US" sz="320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矩阵的等价、相似、合同三种关系：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485" y="869940"/>
                <a:ext cx="8604448" cy="58477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295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3"/>
          <p:cNvGrpSpPr>
            <a:grpSpLocks/>
          </p:cNvGrpSpPr>
          <p:nvPr/>
        </p:nvGrpSpPr>
        <p:grpSpPr bwMode="auto">
          <a:xfrm>
            <a:off x="193188" y="278044"/>
            <a:ext cx="3084513" cy="1574800"/>
            <a:chOff x="166" y="73"/>
            <a:chExt cx="1943" cy="992"/>
          </a:xfrm>
        </p:grpSpPr>
        <p:grpSp>
          <p:nvGrpSpPr>
            <p:cNvPr id="4" name="Group 19"/>
            <p:cNvGrpSpPr>
              <a:grpSpLocks/>
            </p:cNvGrpSpPr>
            <p:nvPr/>
          </p:nvGrpSpPr>
          <p:grpSpPr bwMode="auto">
            <a:xfrm>
              <a:off x="166" y="255"/>
              <a:ext cx="943" cy="810"/>
              <a:chOff x="1698" y="2504"/>
              <a:chExt cx="1303" cy="1245"/>
            </a:xfrm>
          </p:grpSpPr>
          <p:sp>
            <p:nvSpPr>
              <p:cNvPr id="6" name="Freeform 20"/>
              <p:cNvSpPr>
                <a:spLocks/>
              </p:cNvSpPr>
              <p:nvPr/>
            </p:nvSpPr>
            <p:spPr bwMode="auto">
              <a:xfrm>
                <a:off x="1896" y="3053"/>
                <a:ext cx="385" cy="678"/>
              </a:xfrm>
              <a:custGeom>
                <a:avLst/>
                <a:gdLst>
                  <a:gd name="T0" fmla="*/ 109 w 440"/>
                  <a:gd name="T1" fmla="*/ 1 h 1177"/>
                  <a:gd name="T2" fmla="*/ 117 w 440"/>
                  <a:gd name="T3" fmla="*/ 1 h 1177"/>
                  <a:gd name="T4" fmla="*/ 121 w 440"/>
                  <a:gd name="T5" fmla="*/ 1 h 1177"/>
                  <a:gd name="T6" fmla="*/ 123 w 440"/>
                  <a:gd name="T7" fmla="*/ 2 h 1177"/>
                  <a:gd name="T8" fmla="*/ 126 w 440"/>
                  <a:gd name="T9" fmla="*/ 2 h 1177"/>
                  <a:gd name="T10" fmla="*/ 132 w 440"/>
                  <a:gd name="T11" fmla="*/ 3 h 1177"/>
                  <a:gd name="T12" fmla="*/ 132 w 440"/>
                  <a:gd name="T13" fmla="*/ 4 h 1177"/>
                  <a:gd name="T14" fmla="*/ 132 w 440"/>
                  <a:gd name="T15" fmla="*/ 5 h 1177"/>
                  <a:gd name="T16" fmla="*/ 132 w 440"/>
                  <a:gd name="T17" fmla="*/ 6 h 1177"/>
                  <a:gd name="T18" fmla="*/ 130 w 440"/>
                  <a:gd name="T19" fmla="*/ 6 h 1177"/>
                  <a:gd name="T20" fmla="*/ 128 w 440"/>
                  <a:gd name="T21" fmla="*/ 7 h 1177"/>
                  <a:gd name="T22" fmla="*/ 126 w 440"/>
                  <a:gd name="T23" fmla="*/ 7 h 1177"/>
                  <a:gd name="T24" fmla="*/ 120 w 440"/>
                  <a:gd name="T25" fmla="*/ 8 h 1177"/>
                  <a:gd name="T26" fmla="*/ 109 w 440"/>
                  <a:gd name="T27" fmla="*/ 8 h 1177"/>
                  <a:gd name="T28" fmla="*/ 102 w 440"/>
                  <a:gd name="T29" fmla="*/ 7 h 1177"/>
                  <a:gd name="T30" fmla="*/ 100 w 440"/>
                  <a:gd name="T31" fmla="*/ 7 h 1177"/>
                  <a:gd name="T32" fmla="*/ 97 w 440"/>
                  <a:gd name="T33" fmla="*/ 7 h 1177"/>
                  <a:gd name="T34" fmla="*/ 92 w 440"/>
                  <a:gd name="T35" fmla="*/ 6 h 1177"/>
                  <a:gd name="T36" fmla="*/ 88 w 440"/>
                  <a:gd name="T37" fmla="*/ 5 h 1177"/>
                  <a:gd name="T38" fmla="*/ 88 w 440"/>
                  <a:gd name="T39" fmla="*/ 5 h 1177"/>
                  <a:gd name="T40" fmla="*/ 86 w 440"/>
                  <a:gd name="T41" fmla="*/ 4 h 1177"/>
                  <a:gd name="T42" fmla="*/ 82 w 440"/>
                  <a:gd name="T43" fmla="*/ 4 h 1177"/>
                  <a:gd name="T44" fmla="*/ 74 w 440"/>
                  <a:gd name="T45" fmla="*/ 3 h 1177"/>
                  <a:gd name="T46" fmla="*/ 11 w 440"/>
                  <a:gd name="T47" fmla="*/ 8 h 1177"/>
                  <a:gd name="T48" fmla="*/ 8 w 440"/>
                  <a:gd name="T49" fmla="*/ 8 h 1177"/>
                  <a:gd name="T50" fmla="*/ 4 w 440"/>
                  <a:gd name="T51" fmla="*/ 8 h 1177"/>
                  <a:gd name="T52" fmla="*/ 4 w 440"/>
                  <a:gd name="T53" fmla="*/ 8 h 1177"/>
                  <a:gd name="T54" fmla="*/ 0 w 440"/>
                  <a:gd name="T55" fmla="*/ 7 h 1177"/>
                  <a:gd name="T56" fmla="*/ 8 w 440"/>
                  <a:gd name="T57" fmla="*/ 6 h 1177"/>
                  <a:gd name="T58" fmla="*/ 14 w 440"/>
                  <a:gd name="T59" fmla="*/ 5 h 1177"/>
                  <a:gd name="T60" fmla="*/ 20 w 440"/>
                  <a:gd name="T61" fmla="*/ 4 h 1177"/>
                  <a:gd name="T62" fmla="*/ 22 w 440"/>
                  <a:gd name="T63" fmla="*/ 3 h 1177"/>
                  <a:gd name="T64" fmla="*/ 31 w 440"/>
                  <a:gd name="T65" fmla="*/ 3 h 1177"/>
                  <a:gd name="T66" fmla="*/ 38 w 440"/>
                  <a:gd name="T67" fmla="*/ 3 h 1177"/>
                  <a:gd name="T68" fmla="*/ 46 w 440"/>
                  <a:gd name="T69" fmla="*/ 3 h 1177"/>
                  <a:gd name="T70" fmla="*/ 54 w 440"/>
                  <a:gd name="T71" fmla="*/ 3 h 1177"/>
                  <a:gd name="T72" fmla="*/ 54 w 440"/>
                  <a:gd name="T73" fmla="*/ 1 h 1177"/>
                  <a:gd name="T74" fmla="*/ 57 w 440"/>
                  <a:gd name="T75" fmla="*/ 1 h 1177"/>
                  <a:gd name="T76" fmla="*/ 64 w 440"/>
                  <a:gd name="T77" fmla="*/ 1 h 1177"/>
                  <a:gd name="T78" fmla="*/ 71 w 440"/>
                  <a:gd name="T79" fmla="*/ 1 h 1177"/>
                  <a:gd name="T80" fmla="*/ 79 w 440"/>
                  <a:gd name="T81" fmla="*/ 1 h 1177"/>
                  <a:gd name="T82" fmla="*/ 87 w 440"/>
                  <a:gd name="T83" fmla="*/ 1 h 1177"/>
                  <a:gd name="T84" fmla="*/ 93 w 440"/>
                  <a:gd name="T85" fmla="*/ 1 h 1177"/>
                  <a:gd name="T86" fmla="*/ 99 w 440"/>
                  <a:gd name="T87" fmla="*/ 1 h 1177"/>
                  <a:gd name="T88" fmla="*/ 102 w 440"/>
                  <a:gd name="T89" fmla="*/ 0 h 1177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440" h="1177">
                    <a:moveTo>
                      <a:pt x="334" y="0"/>
                    </a:moveTo>
                    <a:lnTo>
                      <a:pt x="360" y="28"/>
                    </a:lnTo>
                    <a:lnTo>
                      <a:pt x="377" y="58"/>
                    </a:lnTo>
                    <a:lnTo>
                      <a:pt x="388" y="90"/>
                    </a:lnTo>
                    <a:lnTo>
                      <a:pt x="396" y="121"/>
                    </a:lnTo>
                    <a:lnTo>
                      <a:pt x="401" y="154"/>
                    </a:lnTo>
                    <a:lnTo>
                      <a:pt x="403" y="190"/>
                    </a:lnTo>
                    <a:lnTo>
                      <a:pt x="407" y="227"/>
                    </a:lnTo>
                    <a:lnTo>
                      <a:pt x="410" y="266"/>
                    </a:lnTo>
                    <a:lnTo>
                      <a:pt x="421" y="341"/>
                    </a:lnTo>
                    <a:lnTo>
                      <a:pt x="430" y="406"/>
                    </a:lnTo>
                    <a:lnTo>
                      <a:pt x="437" y="472"/>
                    </a:lnTo>
                    <a:lnTo>
                      <a:pt x="440" y="547"/>
                    </a:lnTo>
                    <a:lnTo>
                      <a:pt x="440" y="602"/>
                    </a:lnTo>
                    <a:lnTo>
                      <a:pt x="440" y="652"/>
                    </a:lnTo>
                    <a:lnTo>
                      <a:pt x="440" y="701"/>
                    </a:lnTo>
                    <a:lnTo>
                      <a:pt x="440" y="757"/>
                    </a:lnTo>
                    <a:lnTo>
                      <a:pt x="437" y="777"/>
                    </a:lnTo>
                    <a:lnTo>
                      <a:pt x="433" y="797"/>
                    </a:lnTo>
                    <a:lnTo>
                      <a:pt x="430" y="817"/>
                    </a:lnTo>
                    <a:lnTo>
                      <a:pt x="426" y="839"/>
                    </a:lnTo>
                    <a:lnTo>
                      <a:pt x="426" y="992"/>
                    </a:lnTo>
                    <a:lnTo>
                      <a:pt x="421" y="1036"/>
                    </a:lnTo>
                    <a:lnTo>
                      <a:pt x="417" y="1075"/>
                    </a:lnTo>
                    <a:lnTo>
                      <a:pt x="410" y="1113"/>
                    </a:lnTo>
                    <a:lnTo>
                      <a:pt x="399" y="1155"/>
                    </a:lnTo>
                    <a:lnTo>
                      <a:pt x="377" y="1142"/>
                    </a:lnTo>
                    <a:lnTo>
                      <a:pt x="360" y="1124"/>
                    </a:lnTo>
                    <a:lnTo>
                      <a:pt x="348" y="1104"/>
                    </a:lnTo>
                    <a:lnTo>
                      <a:pt x="340" y="1080"/>
                    </a:lnTo>
                    <a:lnTo>
                      <a:pt x="334" y="1056"/>
                    </a:lnTo>
                    <a:lnTo>
                      <a:pt x="330" y="1031"/>
                    </a:lnTo>
                    <a:lnTo>
                      <a:pt x="326" y="1003"/>
                    </a:lnTo>
                    <a:lnTo>
                      <a:pt x="323" y="976"/>
                    </a:lnTo>
                    <a:lnTo>
                      <a:pt x="312" y="909"/>
                    </a:lnTo>
                    <a:lnTo>
                      <a:pt x="304" y="850"/>
                    </a:lnTo>
                    <a:lnTo>
                      <a:pt x="296" y="791"/>
                    </a:lnTo>
                    <a:lnTo>
                      <a:pt x="290" y="724"/>
                    </a:lnTo>
                    <a:lnTo>
                      <a:pt x="288" y="690"/>
                    </a:lnTo>
                    <a:lnTo>
                      <a:pt x="287" y="658"/>
                    </a:lnTo>
                    <a:lnTo>
                      <a:pt x="286" y="628"/>
                    </a:lnTo>
                    <a:lnTo>
                      <a:pt x="284" y="599"/>
                    </a:lnTo>
                    <a:lnTo>
                      <a:pt x="279" y="570"/>
                    </a:lnTo>
                    <a:lnTo>
                      <a:pt x="272" y="541"/>
                    </a:lnTo>
                    <a:lnTo>
                      <a:pt x="262" y="512"/>
                    </a:lnTo>
                    <a:lnTo>
                      <a:pt x="247" y="484"/>
                    </a:lnTo>
                    <a:lnTo>
                      <a:pt x="44" y="1177"/>
                    </a:lnTo>
                    <a:lnTo>
                      <a:pt x="36" y="1169"/>
                    </a:lnTo>
                    <a:lnTo>
                      <a:pt x="29" y="1161"/>
                    </a:lnTo>
                    <a:lnTo>
                      <a:pt x="23" y="1154"/>
                    </a:lnTo>
                    <a:lnTo>
                      <a:pt x="19" y="1146"/>
                    </a:lnTo>
                    <a:lnTo>
                      <a:pt x="13" y="1139"/>
                    </a:lnTo>
                    <a:lnTo>
                      <a:pt x="8" y="1130"/>
                    </a:lnTo>
                    <a:lnTo>
                      <a:pt x="5" y="1122"/>
                    </a:lnTo>
                    <a:lnTo>
                      <a:pt x="0" y="1112"/>
                    </a:lnTo>
                    <a:lnTo>
                      <a:pt x="0" y="992"/>
                    </a:lnTo>
                    <a:lnTo>
                      <a:pt x="12" y="918"/>
                    </a:lnTo>
                    <a:lnTo>
                      <a:pt x="23" y="852"/>
                    </a:lnTo>
                    <a:lnTo>
                      <a:pt x="36" y="790"/>
                    </a:lnTo>
                    <a:lnTo>
                      <a:pt x="46" y="729"/>
                    </a:lnTo>
                    <a:lnTo>
                      <a:pt x="57" y="669"/>
                    </a:lnTo>
                    <a:lnTo>
                      <a:pt x="65" y="607"/>
                    </a:lnTo>
                    <a:lnTo>
                      <a:pt x="69" y="541"/>
                    </a:lnTo>
                    <a:lnTo>
                      <a:pt x="72" y="467"/>
                    </a:lnTo>
                    <a:lnTo>
                      <a:pt x="87" y="467"/>
                    </a:lnTo>
                    <a:lnTo>
                      <a:pt x="100" y="466"/>
                    </a:lnTo>
                    <a:lnTo>
                      <a:pt x="113" y="466"/>
                    </a:lnTo>
                    <a:lnTo>
                      <a:pt x="125" y="465"/>
                    </a:lnTo>
                    <a:lnTo>
                      <a:pt x="137" y="465"/>
                    </a:lnTo>
                    <a:lnTo>
                      <a:pt x="150" y="465"/>
                    </a:lnTo>
                    <a:lnTo>
                      <a:pt x="163" y="466"/>
                    </a:lnTo>
                    <a:lnTo>
                      <a:pt x="178" y="467"/>
                    </a:lnTo>
                    <a:lnTo>
                      <a:pt x="187" y="70"/>
                    </a:lnTo>
                    <a:lnTo>
                      <a:pt x="181" y="4"/>
                    </a:lnTo>
                    <a:lnTo>
                      <a:pt x="183" y="4"/>
                    </a:lnTo>
                    <a:lnTo>
                      <a:pt x="189" y="5"/>
                    </a:lnTo>
                    <a:lnTo>
                      <a:pt x="198" y="7"/>
                    </a:lnTo>
                    <a:lnTo>
                      <a:pt x="210" y="8"/>
                    </a:lnTo>
                    <a:lnTo>
                      <a:pt x="223" y="9"/>
                    </a:lnTo>
                    <a:lnTo>
                      <a:pt x="236" y="10"/>
                    </a:lnTo>
                    <a:lnTo>
                      <a:pt x="250" y="10"/>
                    </a:lnTo>
                    <a:lnTo>
                      <a:pt x="263" y="10"/>
                    </a:lnTo>
                    <a:lnTo>
                      <a:pt x="274" y="9"/>
                    </a:lnTo>
                    <a:lnTo>
                      <a:pt x="286" y="8"/>
                    </a:lnTo>
                    <a:lnTo>
                      <a:pt x="297" y="7"/>
                    </a:lnTo>
                    <a:lnTo>
                      <a:pt x="309" y="4"/>
                    </a:lnTo>
                    <a:lnTo>
                      <a:pt x="319" y="3"/>
                    </a:lnTo>
                    <a:lnTo>
                      <a:pt x="327" y="1"/>
                    </a:lnTo>
                    <a:lnTo>
                      <a:pt x="332" y="0"/>
                    </a:ln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702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" name="Freeform 21"/>
              <p:cNvSpPr>
                <a:spLocks/>
              </p:cNvSpPr>
              <p:nvPr/>
            </p:nvSpPr>
            <p:spPr bwMode="auto">
              <a:xfrm>
                <a:off x="1791" y="2769"/>
                <a:ext cx="278" cy="561"/>
              </a:xfrm>
              <a:custGeom>
                <a:avLst/>
                <a:gdLst>
                  <a:gd name="T0" fmla="*/ 69 w 319"/>
                  <a:gd name="T1" fmla="*/ 1 h 975"/>
                  <a:gd name="T2" fmla="*/ 70 w 319"/>
                  <a:gd name="T3" fmla="*/ 1 h 975"/>
                  <a:gd name="T4" fmla="*/ 74 w 319"/>
                  <a:gd name="T5" fmla="*/ 1 h 975"/>
                  <a:gd name="T6" fmla="*/ 78 w 319"/>
                  <a:gd name="T7" fmla="*/ 1 h 975"/>
                  <a:gd name="T8" fmla="*/ 83 w 319"/>
                  <a:gd name="T9" fmla="*/ 2 h 975"/>
                  <a:gd name="T10" fmla="*/ 85 w 319"/>
                  <a:gd name="T11" fmla="*/ 3 h 975"/>
                  <a:gd name="T12" fmla="*/ 87 w 319"/>
                  <a:gd name="T13" fmla="*/ 3 h 975"/>
                  <a:gd name="T14" fmla="*/ 92 w 319"/>
                  <a:gd name="T15" fmla="*/ 4 h 975"/>
                  <a:gd name="T16" fmla="*/ 92 w 319"/>
                  <a:gd name="T17" fmla="*/ 5 h 975"/>
                  <a:gd name="T18" fmla="*/ 92 w 319"/>
                  <a:gd name="T19" fmla="*/ 6 h 975"/>
                  <a:gd name="T20" fmla="*/ 92 w 319"/>
                  <a:gd name="T21" fmla="*/ 6 h 975"/>
                  <a:gd name="T22" fmla="*/ 92 w 319"/>
                  <a:gd name="T23" fmla="*/ 6 h 975"/>
                  <a:gd name="T24" fmla="*/ 90 w 319"/>
                  <a:gd name="T25" fmla="*/ 7 h 975"/>
                  <a:gd name="T26" fmla="*/ 87 w 319"/>
                  <a:gd name="T27" fmla="*/ 7 h 975"/>
                  <a:gd name="T28" fmla="*/ 83 w 319"/>
                  <a:gd name="T29" fmla="*/ 7 h 975"/>
                  <a:gd name="T30" fmla="*/ 79 w 319"/>
                  <a:gd name="T31" fmla="*/ 7 h 975"/>
                  <a:gd name="T32" fmla="*/ 74 w 319"/>
                  <a:gd name="T33" fmla="*/ 7 h 975"/>
                  <a:gd name="T34" fmla="*/ 67 w 319"/>
                  <a:gd name="T35" fmla="*/ 7 h 975"/>
                  <a:gd name="T36" fmla="*/ 61 w 319"/>
                  <a:gd name="T37" fmla="*/ 7 h 975"/>
                  <a:gd name="T38" fmla="*/ 56 w 319"/>
                  <a:gd name="T39" fmla="*/ 7 h 975"/>
                  <a:gd name="T40" fmla="*/ 49 w 319"/>
                  <a:gd name="T41" fmla="*/ 7 h 975"/>
                  <a:gd name="T42" fmla="*/ 43 w 319"/>
                  <a:gd name="T43" fmla="*/ 7 h 975"/>
                  <a:gd name="T44" fmla="*/ 38 w 319"/>
                  <a:gd name="T45" fmla="*/ 7 h 975"/>
                  <a:gd name="T46" fmla="*/ 33 w 319"/>
                  <a:gd name="T47" fmla="*/ 7 h 975"/>
                  <a:gd name="T48" fmla="*/ 31 w 319"/>
                  <a:gd name="T49" fmla="*/ 7 h 975"/>
                  <a:gd name="T50" fmla="*/ 25 w 319"/>
                  <a:gd name="T51" fmla="*/ 6 h 975"/>
                  <a:gd name="T52" fmla="*/ 27 w 319"/>
                  <a:gd name="T53" fmla="*/ 6 h 975"/>
                  <a:gd name="T54" fmla="*/ 25 w 319"/>
                  <a:gd name="T55" fmla="*/ 6 h 975"/>
                  <a:gd name="T56" fmla="*/ 27 w 319"/>
                  <a:gd name="T57" fmla="*/ 5 h 975"/>
                  <a:gd name="T58" fmla="*/ 32 w 319"/>
                  <a:gd name="T59" fmla="*/ 5 h 975"/>
                  <a:gd name="T60" fmla="*/ 36 w 319"/>
                  <a:gd name="T61" fmla="*/ 5 h 975"/>
                  <a:gd name="T62" fmla="*/ 33 w 319"/>
                  <a:gd name="T63" fmla="*/ 5 h 975"/>
                  <a:gd name="T64" fmla="*/ 27 w 319"/>
                  <a:gd name="T65" fmla="*/ 5 h 975"/>
                  <a:gd name="T66" fmla="*/ 18 w 319"/>
                  <a:gd name="T67" fmla="*/ 5 h 975"/>
                  <a:gd name="T68" fmla="*/ 10 w 319"/>
                  <a:gd name="T69" fmla="*/ 4 h 975"/>
                  <a:gd name="T70" fmla="*/ 3 w 319"/>
                  <a:gd name="T71" fmla="*/ 4 h 975"/>
                  <a:gd name="T72" fmla="*/ 0 w 319"/>
                  <a:gd name="T73" fmla="*/ 4 h 975"/>
                  <a:gd name="T74" fmla="*/ 3 w 319"/>
                  <a:gd name="T75" fmla="*/ 3 h 975"/>
                  <a:gd name="T76" fmla="*/ 9 w 319"/>
                  <a:gd name="T77" fmla="*/ 3 h 975"/>
                  <a:gd name="T78" fmla="*/ 12 w 319"/>
                  <a:gd name="T79" fmla="*/ 2 h 975"/>
                  <a:gd name="T80" fmla="*/ 16 w 319"/>
                  <a:gd name="T81" fmla="*/ 2 h 975"/>
                  <a:gd name="T82" fmla="*/ 18 w 319"/>
                  <a:gd name="T83" fmla="*/ 1 h 975"/>
                  <a:gd name="T84" fmla="*/ 19 w 319"/>
                  <a:gd name="T85" fmla="*/ 1 h 975"/>
                  <a:gd name="T86" fmla="*/ 22 w 319"/>
                  <a:gd name="T87" fmla="*/ 1 h 975"/>
                  <a:gd name="T88" fmla="*/ 31 w 319"/>
                  <a:gd name="T89" fmla="*/ 1 h 975"/>
                  <a:gd name="T90" fmla="*/ 35 w 319"/>
                  <a:gd name="T91" fmla="*/ 1 h 975"/>
                  <a:gd name="T92" fmla="*/ 40 w 319"/>
                  <a:gd name="T93" fmla="*/ 1 h 975"/>
                  <a:gd name="T94" fmla="*/ 44 w 319"/>
                  <a:gd name="T95" fmla="*/ 1 h 975"/>
                  <a:gd name="T96" fmla="*/ 47 w 319"/>
                  <a:gd name="T97" fmla="*/ 1 h 975"/>
                  <a:gd name="T98" fmla="*/ 51 w 319"/>
                  <a:gd name="T99" fmla="*/ 1 h 975"/>
                  <a:gd name="T100" fmla="*/ 56 w 319"/>
                  <a:gd name="T101" fmla="*/ 1 h 975"/>
                  <a:gd name="T102" fmla="*/ 61 w 319"/>
                  <a:gd name="T103" fmla="*/ 1 h 975"/>
                  <a:gd name="T104" fmla="*/ 68 w 319"/>
                  <a:gd name="T105" fmla="*/ 0 h 975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319" h="975">
                    <a:moveTo>
                      <a:pt x="234" y="0"/>
                    </a:moveTo>
                    <a:lnTo>
                      <a:pt x="236" y="30"/>
                    </a:lnTo>
                    <a:lnTo>
                      <a:pt x="238" y="58"/>
                    </a:lnTo>
                    <a:lnTo>
                      <a:pt x="242" y="83"/>
                    </a:lnTo>
                    <a:lnTo>
                      <a:pt x="248" y="107"/>
                    </a:lnTo>
                    <a:lnTo>
                      <a:pt x="255" y="132"/>
                    </a:lnTo>
                    <a:lnTo>
                      <a:pt x="262" y="157"/>
                    </a:lnTo>
                    <a:lnTo>
                      <a:pt x="269" y="184"/>
                    </a:lnTo>
                    <a:lnTo>
                      <a:pt x="276" y="213"/>
                    </a:lnTo>
                    <a:lnTo>
                      <a:pt x="285" y="270"/>
                    </a:lnTo>
                    <a:lnTo>
                      <a:pt x="290" y="321"/>
                    </a:lnTo>
                    <a:lnTo>
                      <a:pt x="293" y="371"/>
                    </a:lnTo>
                    <a:lnTo>
                      <a:pt x="302" y="429"/>
                    </a:lnTo>
                    <a:lnTo>
                      <a:pt x="302" y="489"/>
                    </a:lnTo>
                    <a:lnTo>
                      <a:pt x="313" y="553"/>
                    </a:lnTo>
                    <a:lnTo>
                      <a:pt x="317" y="611"/>
                    </a:lnTo>
                    <a:lnTo>
                      <a:pt x="319" y="670"/>
                    </a:lnTo>
                    <a:lnTo>
                      <a:pt x="319" y="734"/>
                    </a:lnTo>
                    <a:lnTo>
                      <a:pt x="319" y="772"/>
                    </a:lnTo>
                    <a:lnTo>
                      <a:pt x="317" y="805"/>
                    </a:lnTo>
                    <a:lnTo>
                      <a:pt x="316" y="838"/>
                    </a:lnTo>
                    <a:lnTo>
                      <a:pt x="316" y="875"/>
                    </a:lnTo>
                    <a:lnTo>
                      <a:pt x="317" y="900"/>
                    </a:lnTo>
                    <a:lnTo>
                      <a:pt x="319" y="922"/>
                    </a:lnTo>
                    <a:lnTo>
                      <a:pt x="316" y="944"/>
                    </a:lnTo>
                    <a:lnTo>
                      <a:pt x="308" y="966"/>
                    </a:lnTo>
                    <a:lnTo>
                      <a:pt x="304" y="971"/>
                    </a:lnTo>
                    <a:lnTo>
                      <a:pt x="299" y="974"/>
                    </a:lnTo>
                    <a:lnTo>
                      <a:pt x="293" y="975"/>
                    </a:lnTo>
                    <a:lnTo>
                      <a:pt x="286" y="975"/>
                    </a:lnTo>
                    <a:lnTo>
                      <a:pt x="278" y="974"/>
                    </a:lnTo>
                    <a:lnTo>
                      <a:pt x="271" y="972"/>
                    </a:lnTo>
                    <a:lnTo>
                      <a:pt x="263" y="971"/>
                    </a:lnTo>
                    <a:lnTo>
                      <a:pt x="255" y="971"/>
                    </a:lnTo>
                    <a:lnTo>
                      <a:pt x="242" y="971"/>
                    </a:lnTo>
                    <a:lnTo>
                      <a:pt x="231" y="968"/>
                    </a:lnTo>
                    <a:lnTo>
                      <a:pt x="221" y="967"/>
                    </a:lnTo>
                    <a:lnTo>
                      <a:pt x="210" y="964"/>
                    </a:lnTo>
                    <a:lnTo>
                      <a:pt x="200" y="961"/>
                    </a:lnTo>
                    <a:lnTo>
                      <a:pt x="190" y="958"/>
                    </a:lnTo>
                    <a:lnTo>
                      <a:pt x="178" y="954"/>
                    </a:lnTo>
                    <a:lnTo>
                      <a:pt x="166" y="952"/>
                    </a:lnTo>
                    <a:lnTo>
                      <a:pt x="158" y="951"/>
                    </a:lnTo>
                    <a:lnTo>
                      <a:pt x="149" y="951"/>
                    </a:lnTo>
                    <a:lnTo>
                      <a:pt x="141" y="951"/>
                    </a:lnTo>
                    <a:lnTo>
                      <a:pt x="133" y="950"/>
                    </a:lnTo>
                    <a:lnTo>
                      <a:pt x="125" y="950"/>
                    </a:lnTo>
                    <a:lnTo>
                      <a:pt x="118" y="947"/>
                    </a:lnTo>
                    <a:lnTo>
                      <a:pt x="112" y="944"/>
                    </a:lnTo>
                    <a:lnTo>
                      <a:pt x="107" y="938"/>
                    </a:lnTo>
                    <a:lnTo>
                      <a:pt x="92" y="909"/>
                    </a:lnTo>
                    <a:lnTo>
                      <a:pt x="88" y="881"/>
                    </a:lnTo>
                    <a:lnTo>
                      <a:pt x="90" y="851"/>
                    </a:lnTo>
                    <a:lnTo>
                      <a:pt x="93" y="816"/>
                    </a:lnTo>
                    <a:lnTo>
                      <a:pt x="92" y="803"/>
                    </a:lnTo>
                    <a:lnTo>
                      <a:pt x="89" y="793"/>
                    </a:lnTo>
                    <a:lnTo>
                      <a:pt x="89" y="782"/>
                    </a:lnTo>
                    <a:lnTo>
                      <a:pt x="93" y="771"/>
                    </a:lnTo>
                    <a:lnTo>
                      <a:pt x="101" y="761"/>
                    </a:lnTo>
                    <a:lnTo>
                      <a:pt x="111" y="753"/>
                    </a:lnTo>
                    <a:lnTo>
                      <a:pt x="119" y="744"/>
                    </a:lnTo>
                    <a:lnTo>
                      <a:pt x="123" y="731"/>
                    </a:lnTo>
                    <a:lnTo>
                      <a:pt x="122" y="710"/>
                    </a:lnTo>
                    <a:lnTo>
                      <a:pt x="116" y="692"/>
                    </a:lnTo>
                    <a:lnTo>
                      <a:pt x="107" y="674"/>
                    </a:lnTo>
                    <a:lnTo>
                      <a:pt x="93" y="659"/>
                    </a:lnTo>
                    <a:lnTo>
                      <a:pt x="79" y="650"/>
                    </a:lnTo>
                    <a:lnTo>
                      <a:pt x="64" y="644"/>
                    </a:lnTo>
                    <a:lnTo>
                      <a:pt x="49" y="639"/>
                    </a:lnTo>
                    <a:lnTo>
                      <a:pt x="34" y="634"/>
                    </a:lnTo>
                    <a:lnTo>
                      <a:pt x="20" y="629"/>
                    </a:lnTo>
                    <a:lnTo>
                      <a:pt x="10" y="623"/>
                    </a:lnTo>
                    <a:lnTo>
                      <a:pt x="2" y="612"/>
                    </a:lnTo>
                    <a:lnTo>
                      <a:pt x="0" y="598"/>
                    </a:lnTo>
                    <a:lnTo>
                      <a:pt x="3" y="558"/>
                    </a:lnTo>
                    <a:lnTo>
                      <a:pt x="11" y="522"/>
                    </a:lnTo>
                    <a:lnTo>
                      <a:pt x="20" y="488"/>
                    </a:lnTo>
                    <a:lnTo>
                      <a:pt x="29" y="447"/>
                    </a:lnTo>
                    <a:lnTo>
                      <a:pt x="38" y="397"/>
                    </a:lnTo>
                    <a:lnTo>
                      <a:pt x="42" y="352"/>
                    </a:lnTo>
                    <a:lnTo>
                      <a:pt x="48" y="307"/>
                    </a:lnTo>
                    <a:lnTo>
                      <a:pt x="55" y="256"/>
                    </a:lnTo>
                    <a:lnTo>
                      <a:pt x="58" y="232"/>
                    </a:lnTo>
                    <a:lnTo>
                      <a:pt x="61" y="209"/>
                    </a:lnTo>
                    <a:lnTo>
                      <a:pt x="62" y="187"/>
                    </a:lnTo>
                    <a:lnTo>
                      <a:pt x="65" y="165"/>
                    </a:lnTo>
                    <a:lnTo>
                      <a:pt x="70" y="145"/>
                    </a:lnTo>
                    <a:lnTo>
                      <a:pt x="78" y="126"/>
                    </a:lnTo>
                    <a:lnTo>
                      <a:pt x="90" y="109"/>
                    </a:lnTo>
                    <a:lnTo>
                      <a:pt x="107" y="92"/>
                    </a:lnTo>
                    <a:lnTo>
                      <a:pt x="115" y="87"/>
                    </a:lnTo>
                    <a:lnTo>
                      <a:pt x="122" y="83"/>
                    </a:lnTo>
                    <a:lnTo>
                      <a:pt x="130" y="80"/>
                    </a:lnTo>
                    <a:lnTo>
                      <a:pt x="138" y="76"/>
                    </a:lnTo>
                    <a:lnTo>
                      <a:pt x="145" y="73"/>
                    </a:lnTo>
                    <a:lnTo>
                      <a:pt x="152" y="68"/>
                    </a:lnTo>
                    <a:lnTo>
                      <a:pt x="157" y="63"/>
                    </a:lnTo>
                    <a:lnTo>
                      <a:pt x="163" y="54"/>
                    </a:lnTo>
                    <a:lnTo>
                      <a:pt x="170" y="44"/>
                    </a:lnTo>
                    <a:lnTo>
                      <a:pt x="177" y="34"/>
                    </a:lnTo>
                    <a:lnTo>
                      <a:pt x="184" y="24"/>
                    </a:lnTo>
                    <a:lnTo>
                      <a:pt x="192" y="16"/>
                    </a:lnTo>
                    <a:lnTo>
                      <a:pt x="201" y="10"/>
                    </a:lnTo>
                    <a:lnTo>
                      <a:pt x="211" y="5"/>
                    </a:lnTo>
                    <a:lnTo>
                      <a:pt x="222" y="1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Freeform 22"/>
              <p:cNvSpPr>
                <a:spLocks/>
              </p:cNvSpPr>
              <p:nvPr/>
            </p:nvSpPr>
            <p:spPr bwMode="auto">
              <a:xfrm>
                <a:off x="1919" y="3066"/>
                <a:ext cx="101" cy="122"/>
              </a:xfrm>
              <a:custGeom>
                <a:avLst/>
                <a:gdLst>
                  <a:gd name="T0" fmla="*/ 31 w 115"/>
                  <a:gd name="T1" fmla="*/ 1 h 212"/>
                  <a:gd name="T2" fmla="*/ 25 w 115"/>
                  <a:gd name="T3" fmla="*/ 1 h 212"/>
                  <a:gd name="T4" fmla="*/ 28 w 115"/>
                  <a:gd name="T5" fmla="*/ 1 h 212"/>
                  <a:gd name="T6" fmla="*/ 31 w 115"/>
                  <a:gd name="T7" fmla="*/ 1 h 212"/>
                  <a:gd name="T8" fmla="*/ 32 w 115"/>
                  <a:gd name="T9" fmla="*/ 1 h 212"/>
                  <a:gd name="T10" fmla="*/ 36 w 115"/>
                  <a:gd name="T11" fmla="*/ 1 h 212"/>
                  <a:gd name="T12" fmla="*/ 32 w 115"/>
                  <a:gd name="T13" fmla="*/ 1 h 212"/>
                  <a:gd name="T14" fmla="*/ 31 w 115"/>
                  <a:gd name="T15" fmla="*/ 1 h 212"/>
                  <a:gd name="T16" fmla="*/ 28 w 115"/>
                  <a:gd name="T17" fmla="*/ 1 h 212"/>
                  <a:gd name="T18" fmla="*/ 27 w 115"/>
                  <a:gd name="T19" fmla="*/ 1 h 212"/>
                  <a:gd name="T20" fmla="*/ 25 w 115"/>
                  <a:gd name="T21" fmla="*/ 1 h 212"/>
                  <a:gd name="T22" fmla="*/ 22 w 115"/>
                  <a:gd name="T23" fmla="*/ 1 h 212"/>
                  <a:gd name="T24" fmla="*/ 19 w 115"/>
                  <a:gd name="T25" fmla="*/ 1 h 212"/>
                  <a:gd name="T26" fmla="*/ 15 w 115"/>
                  <a:gd name="T27" fmla="*/ 1 h 212"/>
                  <a:gd name="T28" fmla="*/ 12 w 115"/>
                  <a:gd name="T29" fmla="*/ 1 h 212"/>
                  <a:gd name="T30" fmla="*/ 10 w 115"/>
                  <a:gd name="T31" fmla="*/ 1 h 212"/>
                  <a:gd name="T32" fmla="*/ 9 w 115"/>
                  <a:gd name="T33" fmla="*/ 1 h 212"/>
                  <a:gd name="T34" fmla="*/ 7 w 115"/>
                  <a:gd name="T35" fmla="*/ 1 h 212"/>
                  <a:gd name="T36" fmla="*/ 5 w 115"/>
                  <a:gd name="T37" fmla="*/ 1 h 212"/>
                  <a:gd name="T38" fmla="*/ 4 w 115"/>
                  <a:gd name="T39" fmla="*/ 1 h 212"/>
                  <a:gd name="T40" fmla="*/ 4 w 115"/>
                  <a:gd name="T41" fmla="*/ 1 h 212"/>
                  <a:gd name="T42" fmla="*/ 0 w 115"/>
                  <a:gd name="T43" fmla="*/ 1 h 212"/>
                  <a:gd name="T44" fmla="*/ 3 w 115"/>
                  <a:gd name="T45" fmla="*/ 1 h 212"/>
                  <a:gd name="T46" fmla="*/ 4 w 115"/>
                  <a:gd name="T47" fmla="*/ 1 h 212"/>
                  <a:gd name="T48" fmla="*/ 5 w 115"/>
                  <a:gd name="T49" fmla="*/ 1 h 212"/>
                  <a:gd name="T50" fmla="*/ 9 w 115"/>
                  <a:gd name="T51" fmla="*/ 1 h 212"/>
                  <a:gd name="T52" fmla="*/ 11 w 115"/>
                  <a:gd name="T53" fmla="*/ 1 h 212"/>
                  <a:gd name="T54" fmla="*/ 12 w 115"/>
                  <a:gd name="T55" fmla="*/ 1 h 212"/>
                  <a:gd name="T56" fmla="*/ 14 w 115"/>
                  <a:gd name="T57" fmla="*/ 1 h 212"/>
                  <a:gd name="T58" fmla="*/ 17 w 115"/>
                  <a:gd name="T59" fmla="*/ 1 h 212"/>
                  <a:gd name="T60" fmla="*/ 18 w 115"/>
                  <a:gd name="T61" fmla="*/ 1 h 212"/>
                  <a:gd name="T62" fmla="*/ 18 w 115"/>
                  <a:gd name="T63" fmla="*/ 1 h 212"/>
                  <a:gd name="T64" fmla="*/ 19 w 115"/>
                  <a:gd name="T65" fmla="*/ 1 h 212"/>
                  <a:gd name="T66" fmla="*/ 21 w 115"/>
                  <a:gd name="T67" fmla="*/ 1 h 212"/>
                  <a:gd name="T68" fmla="*/ 23 w 115"/>
                  <a:gd name="T69" fmla="*/ 0 h 212"/>
                  <a:gd name="T70" fmla="*/ 25 w 115"/>
                  <a:gd name="T71" fmla="*/ 1 h 212"/>
                  <a:gd name="T72" fmla="*/ 28 w 115"/>
                  <a:gd name="T73" fmla="*/ 1 h 212"/>
                  <a:gd name="T74" fmla="*/ 31 w 115"/>
                  <a:gd name="T75" fmla="*/ 1 h 21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115" h="212">
                    <a:moveTo>
                      <a:pt x="98" y="4"/>
                    </a:moveTo>
                    <a:lnTo>
                      <a:pt x="82" y="36"/>
                    </a:lnTo>
                    <a:lnTo>
                      <a:pt x="90" y="34"/>
                    </a:lnTo>
                    <a:lnTo>
                      <a:pt x="98" y="30"/>
                    </a:lnTo>
                    <a:lnTo>
                      <a:pt x="106" y="28"/>
                    </a:lnTo>
                    <a:lnTo>
                      <a:pt x="115" y="26"/>
                    </a:lnTo>
                    <a:lnTo>
                      <a:pt x="106" y="44"/>
                    </a:lnTo>
                    <a:lnTo>
                      <a:pt x="99" y="60"/>
                    </a:lnTo>
                    <a:lnTo>
                      <a:pt x="92" y="76"/>
                    </a:lnTo>
                    <a:lnTo>
                      <a:pt x="85" y="91"/>
                    </a:lnTo>
                    <a:lnTo>
                      <a:pt x="78" y="106"/>
                    </a:lnTo>
                    <a:lnTo>
                      <a:pt x="70" y="120"/>
                    </a:lnTo>
                    <a:lnTo>
                      <a:pt x="61" y="134"/>
                    </a:lnTo>
                    <a:lnTo>
                      <a:pt x="49" y="148"/>
                    </a:lnTo>
                    <a:lnTo>
                      <a:pt x="40" y="157"/>
                    </a:lnTo>
                    <a:lnTo>
                      <a:pt x="33" y="165"/>
                    </a:lnTo>
                    <a:lnTo>
                      <a:pt x="28" y="172"/>
                    </a:lnTo>
                    <a:lnTo>
                      <a:pt x="22" y="178"/>
                    </a:lnTo>
                    <a:lnTo>
                      <a:pt x="17" y="185"/>
                    </a:lnTo>
                    <a:lnTo>
                      <a:pt x="11" y="193"/>
                    </a:lnTo>
                    <a:lnTo>
                      <a:pt x="7" y="202"/>
                    </a:lnTo>
                    <a:lnTo>
                      <a:pt x="0" y="212"/>
                    </a:lnTo>
                    <a:lnTo>
                      <a:pt x="3" y="181"/>
                    </a:lnTo>
                    <a:lnTo>
                      <a:pt x="9" y="155"/>
                    </a:lnTo>
                    <a:lnTo>
                      <a:pt x="17" y="128"/>
                    </a:lnTo>
                    <a:lnTo>
                      <a:pt x="28" y="99"/>
                    </a:lnTo>
                    <a:lnTo>
                      <a:pt x="34" y="80"/>
                    </a:lnTo>
                    <a:lnTo>
                      <a:pt x="40" y="63"/>
                    </a:lnTo>
                    <a:lnTo>
                      <a:pt x="46" y="45"/>
                    </a:lnTo>
                    <a:lnTo>
                      <a:pt x="55" y="26"/>
                    </a:lnTo>
                    <a:lnTo>
                      <a:pt x="57" y="18"/>
                    </a:lnTo>
                    <a:lnTo>
                      <a:pt x="59" y="11"/>
                    </a:lnTo>
                    <a:lnTo>
                      <a:pt x="61" y="5"/>
                    </a:lnTo>
                    <a:lnTo>
                      <a:pt x="66" y="2"/>
                    </a:lnTo>
                    <a:lnTo>
                      <a:pt x="74" y="0"/>
                    </a:lnTo>
                    <a:lnTo>
                      <a:pt x="82" y="2"/>
                    </a:lnTo>
                    <a:lnTo>
                      <a:pt x="90" y="3"/>
                    </a:lnTo>
                    <a:lnTo>
                      <a:pt x="98" y="4"/>
                    </a:lnTo>
                    <a:close/>
                  </a:path>
                </a:pathLst>
              </a:custGeom>
              <a:solidFill>
                <a:srgbClr val="91A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Freeform 23"/>
              <p:cNvSpPr>
                <a:spLocks/>
              </p:cNvSpPr>
              <p:nvPr/>
            </p:nvSpPr>
            <p:spPr bwMode="auto">
              <a:xfrm>
                <a:off x="1698" y="3009"/>
                <a:ext cx="111" cy="166"/>
              </a:xfrm>
              <a:custGeom>
                <a:avLst/>
                <a:gdLst>
                  <a:gd name="T0" fmla="*/ 43 w 125"/>
                  <a:gd name="T1" fmla="*/ 1 h 290"/>
                  <a:gd name="T2" fmla="*/ 41 w 125"/>
                  <a:gd name="T3" fmla="*/ 1 h 290"/>
                  <a:gd name="T4" fmla="*/ 38 w 125"/>
                  <a:gd name="T5" fmla="*/ 1 h 290"/>
                  <a:gd name="T6" fmla="*/ 36 w 125"/>
                  <a:gd name="T7" fmla="*/ 1 h 290"/>
                  <a:gd name="T8" fmla="*/ 34 w 125"/>
                  <a:gd name="T9" fmla="*/ 1 h 290"/>
                  <a:gd name="T10" fmla="*/ 32 w 125"/>
                  <a:gd name="T11" fmla="*/ 1 h 290"/>
                  <a:gd name="T12" fmla="*/ 28 w 125"/>
                  <a:gd name="T13" fmla="*/ 1 h 290"/>
                  <a:gd name="T14" fmla="*/ 27 w 125"/>
                  <a:gd name="T15" fmla="*/ 0 h 290"/>
                  <a:gd name="T16" fmla="*/ 25 w 125"/>
                  <a:gd name="T17" fmla="*/ 0 h 290"/>
                  <a:gd name="T18" fmla="*/ 20 w 125"/>
                  <a:gd name="T19" fmla="*/ 1 h 290"/>
                  <a:gd name="T20" fmla="*/ 20 w 125"/>
                  <a:gd name="T21" fmla="*/ 1 h 290"/>
                  <a:gd name="T22" fmla="*/ 18 w 125"/>
                  <a:gd name="T23" fmla="*/ 1 h 290"/>
                  <a:gd name="T24" fmla="*/ 18 w 125"/>
                  <a:gd name="T25" fmla="*/ 1 h 290"/>
                  <a:gd name="T26" fmla="*/ 18 w 125"/>
                  <a:gd name="T27" fmla="*/ 1 h 290"/>
                  <a:gd name="T28" fmla="*/ 16 w 125"/>
                  <a:gd name="T29" fmla="*/ 1 h 290"/>
                  <a:gd name="T30" fmla="*/ 14 w 125"/>
                  <a:gd name="T31" fmla="*/ 1 h 290"/>
                  <a:gd name="T32" fmla="*/ 12 w 125"/>
                  <a:gd name="T33" fmla="*/ 1 h 290"/>
                  <a:gd name="T34" fmla="*/ 11 w 125"/>
                  <a:gd name="T35" fmla="*/ 1 h 290"/>
                  <a:gd name="T36" fmla="*/ 9 w 125"/>
                  <a:gd name="T37" fmla="*/ 1 h 290"/>
                  <a:gd name="T38" fmla="*/ 6 w 125"/>
                  <a:gd name="T39" fmla="*/ 1 h 290"/>
                  <a:gd name="T40" fmla="*/ 4 w 125"/>
                  <a:gd name="T41" fmla="*/ 1 h 290"/>
                  <a:gd name="T42" fmla="*/ 4 w 125"/>
                  <a:gd name="T43" fmla="*/ 1 h 290"/>
                  <a:gd name="T44" fmla="*/ 3 w 125"/>
                  <a:gd name="T45" fmla="*/ 1 h 290"/>
                  <a:gd name="T46" fmla="*/ 1 w 125"/>
                  <a:gd name="T47" fmla="*/ 1 h 290"/>
                  <a:gd name="T48" fmla="*/ 0 w 125"/>
                  <a:gd name="T49" fmla="*/ 1 h 290"/>
                  <a:gd name="T50" fmla="*/ 1 w 125"/>
                  <a:gd name="T51" fmla="*/ 2 h 290"/>
                  <a:gd name="T52" fmla="*/ 3 w 125"/>
                  <a:gd name="T53" fmla="*/ 2 h 290"/>
                  <a:gd name="T54" fmla="*/ 4 w 125"/>
                  <a:gd name="T55" fmla="*/ 2 h 290"/>
                  <a:gd name="T56" fmla="*/ 4 w 125"/>
                  <a:gd name="T57" fmla="*/ 2 h 290"/>
                  <a:gd name="T58" fmla="*/ 6 w 125"/>
                  <a:gd name="T59" fmla="*/ 2 h 290"/>
                  <a:gd name="T60" fmla="*/ 9 w 125"/>
                  <a:gd name="T61" fmla="*/ 2 h 290"/>
                  <a:gd name="T62" fmla="*/ 11 w 125"/>
                  <a:gd name="T63" fmla="*/ 2 h 290"/>
                  <a:gd name="T64" fmla="*/ 12 w 125"/>
                  <a:gd name="T65" fmla="*/ 2 h 290"/>
                  <a:gd name="T66" fmla="*/ 16 w 125"/>
                  <a:gd name="T67" fmla="*/ 2 h 290"/>
                  <a:gd name="T68" fmla="*/ 20 w 125"/>
                  <a:gd name="T69" fmla="*/ 2 h 290"/>
                  <a:gd name="T70" fmla="*/ 22 w 125"/>
                  <a:gd name="T71" fmla="*/ 2 h 290"/>
                  <a:gd name="T72" fmla="*/ 25 w 125"/>
                  <a:gd name="T73" fmla="*/ 2 h 290"/>
                  <a:gd name="T74" fmla="*/ 28 w 125"/>
                  <a:gd name="T75" fmla="*/ 2 h 290"/>
                  <a:gd name="T76" fmla="*/ 31 w 125"/>
                  <a:gd name="T77" fmla="*/ 2 h 290"/>
                  <a:gd name="T78" fmla="*/ 32 w 125"/>
                  <a:gd name="T79" fmla="*/ 2 h 290"/>
                  <a:gd name="T80" fmla="*/ 36 w 125"/>
                  <a:gd name="T81" fmla="*/ 2 h 290"/>
                  <a:gd name="T82" fmla="*/ 41 w 125"/>
                  <a:gd name="T83" fmla="*/ 2 h 290"/>
                  <a:gd name="T84" fmla="*/ 41 w 125"/>
                  <a:gd name="T85" fmla="*/ 2 h 290"/>
                  <a:gd name="T86" fmla="*/ 41 w 125"/>
                  <a:gd name="T87" fmla="*/ 2 h 290"/>
                  <a:gd name="T88" fmla="*/ 41 w 125"/>
                  <a:gd name="T89" fmla="*/ 2 h 290"/>
                  <a:gd name="T90" fmla="*/ 41 w 125"/>
                  <a:gd name="T91" fmla="*/ 1 h 290"/>
                  <a:gd name="T92" fmla="*/ 41 w 125"/>
                  <a:gd name="T93" fmla="*/ 1 h 290"/>
                  <a:gd name="T94" fmla="*/ 40 w 125"/>
                  <a:gd name="T95" fmla="*/ 1 h 290"/>
                  <a:gd name="T96" fmla="*/ 39 w 125"/>
                  <a:gd name="T97" fmla="*/ 1 h 290"/>
                  <a:gd name="T98" fmla="*/ 38 w 125"/>
                  <a:gd name="T99" fmla="*/ 1 h 290"/>
                  <a:gd name="T100" fmla="*/ 43 w 125"/>
                  <a:gd name="T101" fmla="*/ 1 h 290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125" h="290">
                    <a:moveTo>
                      <a:pt x="125" y="19"/>
                    </a:moveTo>
                    <a:lnTo>
                      <a:pt x="118" y="15"/>
                    </a:lnTo>
                    <a:lnTo>
                      <a:pt x="111" y="12"/>
                    </a:lnTo>
                    <a:lnTo>
                      <a:pt x="106" y="8"/>
                    </a:lnTo>
                    <a:lnTo>
                      <a:pt x="99" y="6"/>
                    </a:lnTo>
                    <a:lnTo>
                      <a:pt x="92" y="4"/>
                    </a:lnTo>
                    <a:lnTo>
                      <a:pt x="86" y="1"/>
                    </a:lnTo>
                    <a:lnTo>
                      <a:pt x="78" y="0"/>
                    </a:lnTo>
                    <a:lnTo>
                      <a:pt x="70" y="0"/>
                    </a:lnTo>
                    <a:lnTo>
                      <a:pt x="59" y="5"/>
                    </a:lnTo>
                    <a:lnTo>
                      <a:pt x="55" y="15"/>
                    </a:lnTo>
                    <a:lnTo>
                      <a:pt x="53" y="29"/>
                    </a:lnTo>
                    <a:lnTo>
                      <a:pt x="51" y="44"/>
                    </a:lnTo>
                    <a:lnTo>
                      <a:pt x="49" y="63"/>
                    </a:lnTo>
                    <a:lnTo>
                      <a:pt x="46" y="81"/>
                    </a:lnTo>
                    <a:lnTo>
                      <a:pt x="41" y="98"/>
                    </a:lnTo>
                    <a:lnTo>
                      <a:pt x="35" y="118"/>
                    </a:lnTo>
                    <a:lnTo>
                      <a:pt x="31" y="131"/>
                    </a:lnTo>
                    <a:lnTo>
                      <a:pt x="25" y="144"/>
                    </a:lnTo>
                    <a:lnTo>
                      <a:pt x="18" y="156"/>
                    </a:lnTo>
                    <a:lnTo>
                      <a:pt x="12" y="166"/>
                    </a:lnTo>
                    <a:lnTo>
                      <a:pt x="8" y="178"/>
                    </a:lnTo>
                    <a:lnTo>
                      <a:pt x="3" y="189"/>
                    </a:lnTo>
                    <a:lnTo>
                      <a:pt x="1" y="202"/>
                    </a:lnTo>
                    <a:lnTo>
                      <a:pt x="0" y="216"/>
                    </a:lnTo>
                    <a:lnTo>
                      <a:pt x="1" y="221"/>
                    </a:lnTo>
                    <a:lnTo>
                      <a:pt x="3" y="226"/>
                    </a:lnTo>
                    <a:lnTo>
                      <a:pt x="6" y="229"/>
                    </a:lnTo>
                    <a:lnTo>
                      <a:pt x="12" y="232"/>
                    </a:lnTo>
                    <a:lnTo>
                      <a:pt x="17" y="234"/>
                    </a:lnTo>
                    <a:lnTo>
                      <a:pt x="24" y="236"/>
                    </a:lnTo>
                    <a:lnTo>
                      <a:pt x="30" y="240"/>
                    </a:lnTo>
                    <a:lnTo>
                      <a:pt x="35" y="242"/>
                    </a:lnTo>
                    <a:lnTo>
                      <a:pt x="46" y="247"/>
                    </a:lnTo>
                    <a:lnTo>
                      <a:pt x="55" y="251"/>
                    </a:lnTo>
                    <a:lnTo>
                      <a:pt x="64" y="256"/>
                    </a:lnTo>
                    <a:lnTo>
                      <a:pt x="73" y="261"/>
                    </a:lnTo>
                    <a:lnTo>
                      <a:pt x="81" y="266"/>
                    </a:lnTo>
                    <a:lnTo>
                      <a:pt x="89" y="272"/>
                    </a:lnTo>
                    <a:lnTo>
                      <a:pt x="97" y="279"/>
                    </a:lnTo>
                    <a:lnTo>
                      <a:pt x="106" y="288"/>
                    </a:lnTo>
                    <a:lnTo>
                      <a:pt x="119" y="290"/>
                    </a:lnTo>
                    <a:lnTo>
                      <a:pt x="117" y="269"/>
                    </a:lnTo>
                    <a:lnTo>
                      <a:pt x="118" y="249"/>
                    </a:lnTo>
                    <a:lnTo>
                      <a:pt x="118" y="229"/>
                    </a:lnTo>
                    <a:lnTo>
                      <a:pt x="119" y="208"/>
                    </a:lnTo>
                    <a:lnTo>
                      <a:pt x="118" y="201"/>
                    </a:lnTo>
                    <a:lnTo>
                      <a:pt x="116" y="195"/>
                    </a:lnTo>
                    <a:lnTo>
                      <a:pt x="114" y="189"/>
                    </a:lnTo>
                    <a:lnTo>
                      <a:pt x="111" y="183"/>
                    </a:lnTo>
                    <a:lnTo>
                      <a:pt x="125" y="19"/>
                    </a:lnTo>
                    <a:close/>
                  </a:path>
                </a:pathLst>
              </a:custGeom>
              <a:solidFill>
                <a:srgbClr val="D1AA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" name="Freeform 24"/>
              <p:cNvSpPr>
                <a:spLocks/>
              </p:cNvSpPr>
              <p:nvPr/>
            </p:nvSpPr>
            <p:spPr bwMode="auto">
              <a:xfrm>
                <a:off x="1845" y="3030"/>
                <a:ext cx="125" cy="172"/>
              </a:xfrm>
              <a:custGeom>
                <a:avLst/>
                <a:gdLst>
                  <a:gd name="T0" fmla="*/ 27 w 141"/>
                  <a:gd name="T1" fmla="*/ 0 h 300"/>
                  <a:gd name="T2" fmla="*/ 30 w 141"/>
                  <a:gd name="T3" fmla="*/ 1 h 300"/>
                  <a:gd name="T4" fmla="*/ 34 w 141"/>
                  <a:gd name="T5" fmla="*/ 1 h 300"/>
                  <a:gd name="T6" fmla="*/ 36 w 141"/>
                  <a:gd name="T7" fmla="*/ 1 h 300"/>
                  <a:gd name="T8" fmla="*/ 41 w 141"/>
                  <a:gd name="T9" fmla="*/ 1 h 300"/>
                  <a:gd name="T10" fmla="*/ 43 w 141"/>
                  <a:gd name="T11" fmla="*/ 1 h 300"/>
                  <a:gd name="T12" fmla="*/ 46 w 141"/>
                  <a:gd name="T13" fmla="*/ 1 h 300"/>
                  <a:gd name="T14" fmla="*/ 47 w 141"/>
                  <a:gd name="T15" fmla="*/ 1 h 300"/>
                  <a:gd name="T16" fmla="*/ 47 w 141"/>
                  <a:gd name="T17" fmla="*/ 1 h 300"/>
                  <a:gd name="T18" fmla="*/ 47 w 141"/>
                  <a:gd name="T19" fmla="*/ 1 h 300"/>
                  <a:gd name="T20" fmla="*/ 46 w 141"/>
                  <a:gd name="T21" fmla="*/ 1 h 300"/>
                  <a:gd name="T22" fmla="*/ 45 w 141"/>
                  <a:gd name="T23" fmla="*/ 1 h 300"/>
                  <a:gd name="T24" fmla="*/ 43 w 141"/>
                  <a:gd name="T25" fmla="*/ 1 h 300"/>
                  <a:gd name="T26" fmla="*/ 41 w 141"/>
                  <a:gd name="T27" fmla="*/ 1 h 300"/>
                  <a:gd name="T28" fmla="*/ 39 w 141"/>
                  <a:gd name="T29" fmla="*/ 1 h 300"/>
                  <a:gd name="T30" fmla="*/ 36 w 141"/>
                  <a:gd name="T31" fmla="*/ 1 h 300"/>
                  <a:gd name="T32" fmla="*/ 35 w 141"/>
                  <a:gd name="T33" fmla="*/ 1 h 300"/>
                  <a:gd name="T34" fmla="*/ 33 w 141"/>
                  <a:gd name="T35" fmla="*/ 1 h 300"/>
                  <a:gd name="T36" fmla="*/ 32 w 141"/>
                  <a:gd name="T37" fmla="*/ 1 h 300"/>
                  <a:gd name="T38" fmla="*/ 31 w 141"/>
                  <a:gd name="T39" fmla="*/ 2 h 300"/>
                  <a:gd name="T40" fmla="*/ 28 w 141"/>
                  <a:gd name="T41" fmla="*/ 2 h 300"/>
                  <a:gd name="T42" fmla="*/ 27 w 141"/>
                  <a:gd name="T43" fmla="*/ 2 h 300"/>
                  <a:gd name="T44" fmla="*/ 25 w 141"/>
                  <a:gd name="T45" fmla="*/ 2 h 300"/>
                  <a:gd name="T46" fmla="*/ 22 w 141"/>
                  <a:gd name="T47" fmla="*/ 2 h 300"/>
                  <a:gd name="T48" fmla="*/ 19 w 141"/>
                  <a:gd name="T49" fmla="*/ 2 h 300"/>
                  <a:gd name="T50" fmla="*/ 17 w 141"/>
                  <a:gd name="T51" fmla="*/ 2 h 300"/>
                  <a:gd name="T52" fmla="*/ 15 w 141"/>
                  <a:gd name="T53" fmla="*/ 2 h 300"/>
                  <a:gd name="T54" fmla="*/ 13 w 141"/>
                  <a:gd name="T55" fmla="*/ 2 h 300"/>
                  <a:gd name="T56" fmla="*/ 12 w 141"/>
                  <a:gd name="T57" fmla="*/ 2 h 300"/>
                  <a:gd name="T58" fmla="*/ 11 w 141"/>
                  <a:gd name="T59" fmla="*/ 2 h 300"/>
                  <a:gd name="T60" fmla="*/ 9 w 141"/>
                  <a:gd name="T61" fmla="*/ 2 h 300"/>
                  <a:gd name="T62" fmla="*/ 8 w 141"/>
                  <a:gd name="T63" fmla="*/ 2 h 300"/>
                  <a:gd name="T64" fmla="*/ 6 w 141"/>
                  <a:gd name="T65" fmla="*/ 2 h 300"/>
                  <a:gd name="T66" fmla="*/ 4 w 141"/>
                  <a:gd name="T67" fmla="*/ 2 h 300"/>
                  <a:gd name="T68" fmla="*/ 4 w 141"/>
                  <a:gd name="T69" fmla="*/ 2 h 300"/>
                  <a:gd name="T70" fmla="*/ 2 w 141"/>
                  <a:gd name="T71" fmla="*/ 2 h 300"/>
                  <a:gd name="T72" fmla="*/ 0 w 141"/>
                  <a:gd name="T73" fmla="*/ 2 h 300"/>
                  <a:gd name="T74" fmla="*/ 4 w 141"/>
                  <a:gd name="T75" fmla="*/ 1 h 300"/>
                  <a:gd name="T76" fmla="*/ 4 w 141"/>
                  <a:gd name="T77" fmla="*/ 1 h 300"/>
                  <a:gd name="T78" fmla="*/ 9 w 141"/>
                  <a:gd name="T79" fmla="*/ 1 h 300"/>
                  <a:gd name="T80" fmla="*/ 11 w 141"/>
                  <a:gd name="T81" fmla="*/ 1 h 300"/>
                  <a:gd name="T82" fmla="*/ 14 w 141"/>
                  <a:gd name="T83" fmla="*/ 1 h 300"/>
                  <a:gd name="T84" fmla="*/ 17 w 141"/>
                  <a:gd name="T85" fmla="*/ 1 h 300"/>
                  <a:gd name="T86" fmla="*/ 18 w 141"/>
                  <a:gd name="T87" fmla="*/ 1 h 300"/>
                  <a:gd name="T88" fmla="*/ 19 w 141"/>
                  <a:gd name="T89" fmla="*/ 1 h 300"/>
                  <a:gd name="T90" fmla="*/ 19 w 141"/>
                  <a:gd name="T91" fmla="*/ 1 h 300"/>
                  <a:gd name="T92" fmla="*/ 21 w 141"/>
                  <a:gd name="T93" fmla="*/ 1 h 300"/>
                  <a:gd name="T94" fmla="*/ 23 w 141"/>
                  <a:gd name="T95" fmla="*/ 1 h 300"/>
                  <a:gd name="T96" fmla="*/ 27 w 141"/>
                  <a:gd name="T97" fmla="*/ 0 h 30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41" h="300">
                    <a:moveTo>
                      <a:pt x="78" y="0"/>
                    </a:moveTo>
                    <a:lnTo>
                      <a:pt x="89" y="5"/>
                    </a:lnTo>
                    <a:lnTo>
                      <a:pt x="99" y="9"/>
                    </a:lnTo>
                    <a:lnTo>
                      <a:pt x="109" y="13"/>
                    </a:lnTo>
                    <a:lnTo>
                      <a:pt x="120" y="16"/>
                    </a:lnTo>
                    <a:lnTo>
                      <a:pt x="128" y="21"/>
                    </a:lnTo>
                    <a:lnTo>
                      <a:pt x="136" y="27"/>
                    </a:lnTo>
                    <a:lnTo>
                      <a:pt x="140" y="34"/>
                    </a:lnTo>
                    <a:lnTo>
                      <a:pt x="141" y="44"/>
                    </a:lnTo>
                    <a:lnTo>
                      <a:pt x="140" y="60"/>
                    </a:lnTo>
                    <a:lnTo>
                      <a:pt x="137" y="75"/>
                    </a:lnTo>
                    <a:lnTo>
                      <a:pt x="132" y="89"/>
                    </a:lnTo>
                    <a:lnTo>
                      <a:pt x="128" y="102"/>
                    </a:lnTo>
                    <a:lnTo>
                      <a:pt x="121" y="115"/>
                    </a:lnTo>
                    <a:lnTo>
                      <a:pt x="115" y="128"/>
                    </a:lnTo>
                    <a:lnTo>
                      <a:pt x="109" y="143"/>
                    </a:lnTo>
                    <a:lnTo>
                      <a:pt x="103" y="159"/>
                    </a:lnTo>
                    <a:lnTo>
                      <a:pt x="98" y="179"/>
                    </a:lnTo>
                    <a:lnTo>
                      <a:pt x="94" y="197"/>
                    </a:lnTo>
                    <a:lnTo>
                      <a:pt x="90" y="214"/>
                    </a:lnTo>
                    <a:lnTo>
                      <a:pt x="86" y="231"/>
                    </a:lnTo>
                    <a:lnTo>
                      <a:pt x="82" y="248"/>
                    </a:lnTo>
                    <a:lnTo>
                      <a:pt x="75" y="265"/>
                    </a:lnTo>
                    <a:lnTo>
                      <a:pt x="67" y="282"/>
                    </a:lnTo>
                    <a:lnTo>
                      <a:pt x="56" y="300"/>
                    </a:lnTo>
                    <a:lnTo>
                      <a:pt x="49" y="296"/>
                    </a:lnTo>
                    <a:lnTo>
                      <a:pt x="44" y="292"/>
                    </a:lnTo>
                    <a:lnTo>
                      <a:pt x="39" y="287"/>
                    </a:lnTo>
                    <a:lnTo>
                      <a:pt x="34" y="281"/>
                    </a:lnTo>
                    <a:lnTo>
                      <a:pt x="30" y="276"/>
                    </a:lnTo>
                    <a:lnTo>
                      <a:pt x="26" y="270"/>
                    </a:lnTo>
                    <a:lnTo>
                      <a:pt x="23" y="263"/>
                    </a:lnTo>
                    <a:lnTo>
                      <a:pt x="18" y="256"/>
                    </a:lnTo>
                    <a:lnTo>
                      <a:pt x="13" y="248"/>
                    </a:lnTo>
                    <a:lnTo>
                      <a:pt x="7" y="240"/>
                    </a:lnTo>
                    <a:lnTo>
                      <a:pt x="2" y="232"/>
                    </a:lnTo>
                    <a:lnTo>
                      <a:pt x="0" y="223"/>
                    </a:lnTo>
                    <a:lnTo>
                      <a:pt x="4" y="212"/>
                    </a:lnTo>
                    <a:lnTo>
                      <a:pt x="14" y="206"/>
                    </a:lnTo>
                    <a:lnTo>
                      <a:pt x="24" y="199"/>
                    </a:lnTo>
                    <a:lnTo>
                      <a:pt x="32" y="190"/>
                    </a:lnTo>
                    <a:lnTo>
                      <a:pt x="41" y="167"/>
                    </a:lnTo>
                    <a:lnTo>
                      <a:pt x="48" y="144"/>
                    </a:lnTo>
                    <a:lnTo>
                      <a:pt x="52" y="121"/>
                    </a:lnTo>
                    <a:lnTo>
                      <a:pt x="55" y="98"/>
                    </a:lnTo>
                    <a:lnTo>
                      <a:pt x="57" y="74"/>
                    </a:lnTo>
                    <a:lnTo>
                      <a:pt x="62" y="50"/>
                    </a:lnTo>
                    <a:lnTo>
                      <a:pt x="68" y="25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D1AA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" name="Freeform 25"/>
              <p:cNvSpPr>
                <a:spLocks/>
              </p:cNvSpPr>
              <p:nvPr/>
            </p:nvSpPr>
            <p:spPr bwMode="auto">
              <a:xfrm>
                <a:off x="1793" y="3124"/>
                <a:ext cx="79" cy="87"/>
              </a:xfrm>
              <a:custGeom>
                <a:avLst/>
                <a:gdLst>
                  <a:gd name="T0" fmla="*/ 22 w 90"/>
                  <a:gd name="T1" fmla="*/ 1 h 152"/>
                  <a:gd name="T2" fmla="*/ 19 w 90"/>
                  <a:gd name="T3" fmla="*/ 1 h 152"/>
                  <a:gd name="T4" fmla="*/ 17 w 90"/>
                  <a:gd name="T5" fmla="*/ 1 h 152"/>
                  <a:gd name="T6" fmla="*/ 14 w 90"/>
                  <a:gd name="T7" fmla="*/ 1 h 152"/>
                  <a:gd name="T8" fmla="*/ 12 w 90"/>
                  <a:gd name="T9" fmla="*/ 1 h 152"/>
                  <a:gd name="T10" fmla="*/ 10 w 90"/>
                  <a:gd name="T11" fmla="*/ 1 h 152"/>
                  <a:gd name="T12" fmla="*/ 8 w 90"/>
                  <a:gd name="T13" fmla="*/ 1 h 152"/>
                  <a:gd name="T14" fmla="*/ 5 w 90"/>
                  <a:gd name="T15" fmla="*/ 1 h 152"/>
                  <a:gd name="T16" fmla="*/ 4 w 90"/>
                  <a:gd name="T17" fmla="*/ 0 h 152"/>
                  <a:gd name="T18" fmla="*/ 0 w 90"/>
                  <a:gd name="T19" fmla="*/ 1 h 152"/>
                  <a:gd name="T20" fmla="*/ 0 w 90"/>
                  <a:gd name="T21" fmla="*/ 1 h 152"/>
                  <a:gd name="T22" fmla="*/ 3 w 90"/>
                  <a:gd name="T23" fmla="*/ 1 h 152"/>
                  <a:gd name="T24" fmla="*/ 4 w 90"/>
                  <a:gd name="T25" fmla="*/ 1 h 152"/>
                  <a:gd name="T26" fmla="*/ 4 w 90"/>
                  <a:gd name="T27" fmla="*/ 1 h 152"/>
                  <a:gd name="T28" fmla="*/ 8 w 90"/>
                  <a:gd name="T29" fmla="*/ 1 h 152"/>
                  <a:gd name="T30" fmla="*/ 10 w 90"/>
                  <a:gd name="T31" fmla="*/ 1 h 152"/>
                  <a:gd name="T32" fmla="*/ 13 w 90"/>
                  <a:gd name="T33" fmla="*/ 1 h 152"/>
                  <a:gd name="T34" fmla="*/ 17 w 90"/>
                  <a:gd name="T35" fmla="*/ 1 h 152"/>
                  <a:gd name="T36" fmla="*/ 22 w 90"/>
                  <a:gd name="T37" fmla="*/ 1 h 152"/>
                  <a:gd name="T38" fmla="*/ 24 w 90"/>
                  <a:gd name="T39" fmla="*/ 1 h 152"/>
                  <a:gd name="T40" fmla="*/ 25 w 90"/>
                  <a:gd name="T41" fmla="*/ 1 h 152"/>
                  <a:gd name="T42" fmla="*/ 27 w 90"/>
                  <a:gd name="T43" fmla="*/ 1 h 152"/>
                  <a:gd name="T44" fmla="*/ 28 w 90"/>
                  <a:gd name="T45" fmla="*/ 1 h 152"/>
                  <a:gd name="T46" fmla="*/ 27 w 90"/>
                  <a:gd name="T47" fmla="*/ 1 h 152"/>
                  <a:gd name="T48" fmla="*/ 25 w 90"/>
                  <a:gd name="T49" fmla="*/ 1 h 152"/>
                  <a:gd name="T50" fmla="*/ 22 w 90"/>
                  <a:gd name="T51" fmla="*/ 1 h 152"/>
                  <a:gd name="T52" fmla="*/ 22 w 90"/>
                  <a:gd name="T53" fmla="*/ 1 h 152"/>
                  <a:gd name="T54" fmla="*/ 22 w 90"/>
                  <a:gd name="T55" fmla="*/ 1 h 152"/>
                  <a:gd name="T56" fmla="*/ 22 w 90"/>
                  <a:gd name="T57" fmla="*/ 1 h 152"/>
                  <a:gd name="T58" fmla="*/ 22 w 90"/>
                  <a:gd name="T59" fmla="*/ 1 h 152"/>
                  <a:gd name="T60" fmla="*/ 22 w 90"/>
                  <a:gd name="T61" fmla="*/ 1 h 152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90" h="152">
                    <a:moveTo>
                      <a:pt x="68" y="37"/>
                    </a:moveTo>
                    <a:lnTo>
                      <a:pt x="60" y="31"/>
                    </a:lnTo>
                    <a:lnTo>
                      <a:pt x="53" y="26"/>
                    </a:lnTo>
                    <a:lnTo>
                      <a:pt x="46" y="22"/>
                    </a:lnTo>
                    <a:lnTo>
                      <a:pt x="39" y="17"/>
                    </a:lnTo>
                    <a:lnTo>
                      <a:pt x="32" y="12"/>
                    </a:lnTo>
                    <a:lnTo>
                      <a:pt x="25" y="8"/>
                    </a:lnTo>
                    <a:lnTo>
                      <a:pt x="17" y="4"/>
                    </a:lnTo>
                    <a:lnTo>
                      <a:pt x="8" y="0"/>
                    </a:lnTo>
                    <a:lnTo>
                      <a:pt x="0" y="14"/>
                    </a:lnTo>
                    <a:lnTo>
                      <a:pt x="0" y="84"/>
                    </a:lnTo>
                    <a:lnTo>
                      <a:pt x="3" y="97"/>
                    </a:lnTo>
                    <a:lnTo>
                      <a:pt x="9" y="109"/>
                    </a:lnTo>
                    <a:lnTo>
                      <a:pt x="15" y="121"/>
                    </a:lnTo>
                    <a:lnTo>
                      <a:pt x="23" y="131"/>
                    </a:lnTo>
                    <a:lnTo>
                      <a:pt x="32" y="140"/>
                    </a:lnTo>
                    <a:lnTo>
                      <a:pt x="43" y="146"/>
                    </a:lnTo>
                    <a:lnTo>
                      <a:pt x="54" y="151"/>
                    </a:lnTo>
                    <a:lnTo>
                      <a:pt x="68" y="152"/>
                    </a:lnTo>
                    <a:lnTo>
                      <a:pt x="75" y="151"/>
                    </a:lnTo>
                    <a:lnTo>
                      <a:pt x="83" y="148"/>
                    </a:lnTo>
                    <a:lnTo>
                      <a:pt x="87" y="144"/>
                    </a:lnTo>
                    <a:lnTo>
                      <a:pt x="90" y="138"/>
                    </a:lnTo>
                    <a:lnTo>
                      <a:pt x="86" y="118"/>
                    </a:lnTo>
                    <a:lnTo>
                      <a:pt x="79" y="102"/>
                    </a:lnTo>
                    <a:lnTo>
                      <a:pt x="71" y="86"/>
                    </a:lnTo>
                    <a:lnTo>
                      <a:pt x="68" y="67"/>
                    </a:lnTo>
                    <a:lnTo>
                      <a:pt x="68" y="57"/>
                    </a:lnTo>
                    <a:lnTo>
                      <a:pt x="68" y="52"/>
                    </a:lnTo>
                    <a:lnTo>
                      <a:pt x="68" y="46"/>
                    </a:lnTo>
                    <a:lnTo>
                      <a:pt x="68" y="37"/>
                    </a:lnTo>
                    <a:close/>
                  </a:path>
                </a:pathLst>
              </a:custGeom>
              <a:solidFill>
                <a:srgbClr val="8C1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" name="Freeform 26"/>
              <p:cNvSpPr>
                <a:spLocks/>
              </p:cNvSpPr>
              <p:nvPr/>
            </p:nvSpPr>
            <p:spPr bwMode="auto">
              <a:xfrm>
                <a:off x="1984" y="2765"/>
                <a:ext cx="201" cy="298"/>
              </a:xfrm>
              <a:custGeom>
                <a:avLst/>
                <a:gdLst>
                  <a:gd name="T0" fmla="*/ 25 w 229"/>
                  <a:gd name="T1" fmla="*/ 1 h 519"/>
                  <a:gd name="T2" fmla="*/ 18 w 229"/>
                  <a:gd name="T3" fmla="*/ 1 h 519"/>
                  <a:gd name="T4" fmla="*/ 12 w 229"/>
                  <a:gd name="T5" fmla="*/ 1 h 519"/>
                  <a:gd name="T6" fmla="*/ 7 w 229"/>
                  <a:gd name="T7" fmla="*/ 1 h 519"/>
                  <a:gd name="T8" fmla="*/ 2 w 229"/>
                  <a:gd name="T9" fmla="*/ 0 h 519"/>
                  <a:gd name="T10" fmla="*/ 1 w 229"/>
                  <a:gd name="T11" fmla="*/ 1 h 519"/>
                  <a:gd name="T12" fmla="*/ 0 w 229"/>
                  <a:gd name="T13" fmla="*/ 1 h 519"/>
                  <a:gd name="T14" fmla="*/ 4 w 229"/>
                  <a:gd name="T15" fmla="*/ 1 h 519"/>
                  <a:gd name="T16" fmla="*/ 9 w 229"/>
                  <a:gd name="T17" fmla="*/ 1 h 519"/>
                  <a:gd name="T18" fmla="*/ 13 w 229"/>
                  <a:gd name="T19" fmla="*/ 1 h 519"/>
                  <a:gd name="T20" fmla="*/ 13 w 229"/>
                  <a:gd name="T21" fmla="*/ 1 h 519"/>
                  <a:gd name="T22" fmla="*/ 13 w 229"/>
                  <a:gd name="T23" fmla="*/ 1 h 519"/>
                  <a:gd name="T24" fmla="*/ 16 w 229"/>
                  <a:gd name="T25" fmla="*/ 1 h 519"/>
                  <a:gd name="T26" fmla="*/ 22 w 229"/>
                  <a:gd name="T27" fmla="*/ 2 h 519"/>
                  <a:gd name="T28" fmla="*/ 24 w 229"/>
                  <a:gd name="T29" fmla="*/ 2 h 519"/>
                  <a:gd name="T30" fmla="*/ 25 w 229"/>
                  <a:gd name="T31" fmla="*/ 3 h 519"/>
                  <a:gd name="T32" fmla="*/ 28 w 229"/>
                  <a:gd name="T33" fmla="*/ 3 h 519"/>
                  <a:gd name="T34" fmla="*/ 26 w 229"/>
                  <a:gd name="T35" fmla="*/ 3 h 519"/>
                  <a:gd name="T36" fmla="*/ 29 w 229"/>
                  <a:gd name="T37" fmla="*/ 3 h 519"/>
                  <a:gd name="T38" fmla="*/ 32 w 229"/>
                  <a:gd name="T39" fmla="*/ 3 h 519"/>
                  <a:gd name="T40" fmla="*/ 36 w 229"/>
                  <a:gd name="T41" fmla="*/ 3 h 519"/>
                  <a:gd name="T42" fmla="*/ 41 w 229"/>
                  <a:gd name="T43" fmla="*/ 3 h 519"/>
                  <a:gd name="T44" fmla="*/ 47 w 229"/>
                  <a:gd name="T45" fmla="*/ 3 h 519"/>
                  <a:gd name="T46" fmla="*/ 58 w 229"/>
                  <a:gd name="T47" fmla="*/ 3 h 519"/>
                  <a:gd name="T48" fmla="*/ 66 w 229"/>
                  <a:gd name="T49" fmla="*/ 3 h 519"/>
                  <a:gd name="T50" fmla="*/ 70 w 229"/>
                  <a:gd name="T51" fmla="*/ 3 h 519"/>
                  <a:gd name="T52" fmla="*/ 70 w 229"/>
                  <a:gd name="T53" fmla="*/ 3 h 519"/>
                  <a:gd name="T54" fmla="*/ 69 w 229"/>
                  <a:gd name="T55" fmla="*/ 2 h 519"/>
                  <a:gd name="T56" fmla="*/ 66 w 229"/>
                  <a:gd name="T57" fmla="*/ 2 h 519"/>
                  <a:gd name="T58" fmla="*/ 61 w 229"/>
                  <a:gd name="T59" fmla="*/ 2 h 519"/>
                  <a:gd name="T60" fmla="*/ 56 w 229"/>
                  <a:gd name="T61" fmla="*/ 1 h 519"/>
                  <a:gd name="T62" fmla="*/ 49 w 229"/>
                  <a:gd name="T63" fmla="*/ 1 h 519"/>
                  <a:gd name="T64" fmla="*/ 46 w 229"/>
                  <a:gd name="T65" fmla="*/ 1 h 519"/>
                  <a:gd name="T66" fmla="*/ 41 w 229"/>
                  <a:gd name="T67" fmla="*/ 1 h 519"/>
                  <a:gd name="T68" fmla="*/ 39 w 229"/>
                  <a:gd name="T69" fmla="*/ 1 h 51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229" h="519">
                    <a:moveTo>
                      <a:pt x="115" y="11"/>
                    </a:moveTo>
                    <a:lnTo>
                      <a:pt x="81" y="27"/>
                    </a:lnTo>
                    <a:lnTo>
                      <a:pt x="70" y="24"/>
                    </a:lnTo>
                    <a:lnTo>
                      <a:pt x="59" y="22"/>
                    </a:lnTo>
                    <a:lnTo>
                      <a:pt x="49" y="20"/>
                    </a:lnTo>
                    <a:lnTo>
                      <a:pt x="40" y="16"/>
                    </a:lnTo>
                    <a:lnTo>
                      <a:pt x="31" y="13"/>
                    </a:lnTo>
                    <a:lnTo>
                      <a:pt x="21" y="9"/>
                    </a:lnTo>
                    <a:lnTo>
                      <a:pt x="12" y="5"/>
                    </a:lnTo>
                    <a:lnTo>
                      <a:pt x="2" y="0"/>
                    </a:lnTo>
                    <a:lnTo>
                      <a:pt x="2" y="6"/>
                    </a:lnTo>
                    <a:lnTo>
                      <a:pt x="1" y="11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2" y="43"/>
                    </a:lnTo>
                    <a:lnTo>
                      <a:pt x="8" y="61"/>
                    </a:lnTo>
                    <a:lnTo>
                      <a:pt x="16" y="79"/>
                    </a:lnTo>
                    <a:lnTo>
                      <a:pt x="27" y="98"/>
                    </a:lnTo>
                    <a:lnTo>
                      <a:pt x="38" y="92"/>
                    </a:lnTo>
                    <a:lnTo>
                      <a:pt x="42" y="82"/>
                    </a:lnTo>
                    <a:lnTo>
                      <a:pt x="42" y="95"/>
                    </a:lnTo>
                    <a:lnTo>
                      <a:pt x="42" y="106"/>
                    </a:lnTo>
                    <a:lnTo>
                      <a:pt x="42" y="118"/>
                    </a:lnTo>
                    <a:lnTo>
                      <a:pt x="42" y="130"/>
                    </a:lnTo>
                    <a:lnTo>
                      <a:pt x="45" y="165"/>
                    </a:lnTo>
                    <a:lnTo>
                      <a:pt x="51" y="195"/>
                    </a:lnTo>
                    <a:lnTo>
                      <a:pt x="61" y="225"/>
                    </a:lnTo>
                    <a:lnTo>
                      <a:pt x="71" y="259"/>
                    </a:lnTo>
                    <a:lnTo>
                      <a:pt x="71" y="330"/>
                    </a:lnTo>
                    <a:lnTo>
                      <a:pt x="76" y="362"/>
                    </a:lnTo>
                    <a:lnTo>
                      <a:pt x="79" y="391"/>
                    </a:lnTo>
                    <a:lnTo>
                      <a:pt x="81" y="420"/>
                    </a:lnTo>
                    <a:lnTo>
                      <a:pt x="87" y="453"/>
                    </a:lnTo>
                    <a:lnTo>
                      <a:pt x="88" y="468"/>
                    </a:lnTo>
                    <a:lnTo>
                      <a:pt x="86" y="482"/>
                    </a:lnTo>
                    <a:lnTo>
                      <a:pt x="85" y="495"/>
                    </a:lnTo>
                    <a:lnTo>
                      <a:pt x="89" y="507"/>
                    </a:lnTo>
                    <a:lnTo>
                      <a:pt x="94" y="512"/>
                    </a:lnTo>
                    <a:lnTo>
                      <a:pt x="99" y="515"/>
                    </a:lnTo>
                    <a:lnTo>
                      <a:pt x="104" y="518"/>
                    </a:lnTo>
                    <a:lnTo>
                      <a:pt x="110" y="519"/>
                    </a:lnTo>
                    <a:lnTo>
                      <a:pt x="116" y="519"/>
                    </a:lnTo>
                    <a:lnTo>
                      <a:pt x="123" y="519"/>
                    </a:lnTo>
                    <a:lnTo>
                      <a:pt x="130" y="519"/>
                    </a:lnTo>
                    <a:lnTo>
                      <a:pt x="137" y="519"/>
                    </a:lnTo>
                    <a:lnTo>
                      <a:pt x="152" y="519"/>
                    </a:lnTo>
                    <a:lnTo>
                      <a:pt x="168" y="518"/>
                    </a:lnTo>
                    <a:lnTo>
                      <a:pt x="184" y="516"/>
                    </a:lnTo>
                    <a:lnTo>
                      <a:pt x="199" y="513"/>
                    </a:lnTo>
                    <a:lnTo>
                      <a:pt x="212" y="508"/>
                    </a:lnTo>
                    <a:lnTo>
                      <a:pt x="221" y="501"/>
                    </a:lnTo>
                    <a:lnTo>
                      <a:pt x="228" y="491"/>
                    </a:lnTo>
                    <a:lnTo>
                      <a:pt x="229" y="478"/>
                    </a:lnTo>
                    <a:lnTo>
                      <a:pt x="228" y="421"/>
                    </a:lnTo>
                    <a:lnTo>
                      <a:pt x="228" y="357"/>
                    </a:lnTo>
                    <a:lnTo>
                      <a:pt x="222" y="325"/>
                    </a:lnTo>
                    <a:lnTo>
                      <a:pt x="217" y="296"/>
                    </a:lnTo>
                    <a:lnTo>
                      <a:pt x="212" y="269"/>
                    </a:lnTo>
                    <a:lnTo>
                      <a:pt x="206" y="243"/>
                    </a:lnTo>
                    <a:lnTo>
                      <a:pt x="199" y="217"/>
                    </a:lnTo>
                    <a:lnTo>
                      <a:pt x="191" y="190"/>
                    </a:lnTo>
                    <a:lnTo>
                      <a:pt x="180" y="164"/>
                    </a:lnTo>
                    <a:lnTo>
                      <a:pt x="167" y="134"/>
                    </a:lnTo>
                    <a:lnTo>
                      <a:pt x="160" y="118"/>
                    </a:lnTo>
                    <a:lnTo>
                      <a:pt x="153" y="102"/>
                    </a:lnTo>
                    <a:lnTo>
                      <a:pt x="147" y="87"/>
                    </a:lnTo>
                    <a:lnTo>
                      <a:pt x="142" y="71"/>
                    </a:lnTo>
                    <a:lnTo>
                      <a:pt x="137" y="56"/>
                    </a:lnTo>
                    <a:lnTo>
                      <a:pt x="131" y="41"/>
                    </a:lnTo>
                    <a:lnTo>
                      <a:pt x="124" y="26"/>
                    </a:lnTo>
                    <a:lnTo>
                      <a:pt x="115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" name="Freeform 27"/>
              <p:cNvSpPr>
                <a:spLocks/>
              </p:cNvSpPr>
              <p:nvPr/>
            </p:nvSpPr>
            <p:spPr bwMode="auto">
              <a:xfrm>
                <a:off x="2029" y="2795"/>
                <a:ext cx="114" cy="235"/>
              </a:xfrm>
              <a:custGeom>
                <a:avLst/>
                <a:gdLst>
                  <a:gd name="T0" fmla="*/ 23 w 129"/>
                  <a:gd name="T1" fmla="*/ 1 h 409"/>
                  <a:gd name="T2" fmla="*/ 21 w 129"/>
                  <a:gd name="T3" fmla="*/ 1 h 409"/>
                  <a:gd name="T4" fmla="*/ 20 w 129"/>
                  <a:gd name="T5" fmla="*/ 1 h 409"/>
                  <a:gd name="T6" fmla="*/ 19 w 129"/>
                  <a:gd name="T7" fmla="*/ 1 h 409"/>
                  <a:gd name="T8" fmla="*/ 17 w 129"/>
                  <a:gd name="T9" fmla="*/ 1 h 409"/>
                  <a:gd name="T10" fmla="*/ 16 w 129"/>
                  <a:gd name="T11" fmla="*/ 1 h 409"/>
                  <a:gd name="T12" fmla="*/ 14 w 129"/>
                  <a:gd name="T13" fmla="*/ 1 h 409"/>
                  <a:gd name="T14" fmla="*/ 11 w 129"/>
                  <a:gd name="T15" fmla="*/ 1 h 409"/>
                  <a:gd name="T16" fmla="*/ 9 w 129"/>
                  <a:gd name="T17" fmla="*/ 0 h 409"/>
                  <a:gd name="T18" fmla="*/ 6 w 129"/>
                  <a:gd name="T19" fmla="*/ 1 h 409"/>
                  <a:gd name="T20" fmla="*/ 4 w 129"/>
                  <a:gd name="T21" fmla="*/ 1 h 409"/>
                  <a:gd name="T22" fmla="*/ 3 w 129"/>
                  <a:gd name="T23" fmla="*/ 1 h 409"/>
                  <a:gd name="T24" fmla="*/ 0 w 129"/>
                  <a:gd name="T25" fmla="*/ 1 h 409"/>
                  <a:gd name="T26" fmla="*/ 3 w 129"/>
                  <a:gd name="T27" fmla="*/ 1 h 409"/>
                  <a:gd name="T28" fmla="*/ 4 w 129"/>
                  <a:gd name="T29" fmla="*/ 1 h 409"/>
                  <a:gd name="T30" fmla="*/ 5 w 129"/>
                  <a:gd name="T31" fmla="*/ 1 h 409"/>
                  <a:gd name="T32" fmla="*/ 7 w 129"/>
                  <a:gd name="T33" fmla="*/ 1 h 409"/>
                  <a:gd name="T34" fmla="*/ 10 w 129"/>
                  <a:gd name="T35" fmla="*/ 1 h 409"/>
                  <a:gd name="T36" fmla="*/ 11 w 129"/>
                  <a:gd name="T37" fmla="*/ 1 h 409"/>
                  <a:gd name="T38" fmla="*/ 13 w 129"/>
                  <a:gd name="T39" fmla="*/ 1 h 409"/>
                  <a:gd name="T40" fmla="*/ 16 w 129"/>
                  <a:gd name="T41" fmla="*/ 1 h 409"/>
                  <a:gd name="T42" fmla="*/ 16 w 129"/>
                  <a:gd name="T43" fmla="*/ 2 h 409"/>
                  <a:gd name="T44" fmla="*/ 17 w 129"/>
                  <a:gd name="T45" fmla="*/ 2 h 409"/>
                  <a:gd name="T46" fmla="*/ 17 w 129"/>
                  <a:gd name="T47" fmla="*/ 2 h 409"/>
                  <a:gd name="T48" fmla="*/ 17 w 129"/>
                  <a:gd name="T49" fmla="*/ 2 h 409"/>
                  <a:gd name="T50" fmla="*/ 19 w 129"/>
                  <a:gd name="T51" fmla="*/ 3 h 409"/>
                  <a:gd name="T52" fmla="*/ 20 w 129"/>
                  <a:gd name="T53" fmla="*/ 3 h 409"/>
                  <a:gd name="T54" fmla="*/ 23 w 129"/>
                  <a:gd name="T55" fmla="*/ 3 h 409"/>
                  <a:gd name="T56" fmla="*/ 26 w 129"/>
                  <a:gd name="T57" fmla="*/ 3 h 409"/>
                  <a:gd name="T58" fmla="*/ 28 w 129"/>
                  <a:gd name="T59" fmla="*/ 3 h 409"/>
                  <a:gd name="T60" fmla="*/ 30 w 129"/>
                  <a:gd name="T61" fmla="*/ 3 h 409"/>
                  <a:gd name="T62" fmla="*/ 34 w 129"/>
                  <a:gd name="T63" fmla="*/ 3 h 409"/>
                  <a:gd name="T64" fmla="*/ 35 w 129"/>
                  <a:gd name="T65" fmla="*/ 3 h 409"/>
                  <a:gd name="T66" fmla="*/ 38 w 129"/>
                  <a:gd name="T67" fmla="*/ 3 h 409"/>
                  <a:gd name="T68" fmla="*/ 39 w 129"/>
                  <a:gd name="T69" fmla="*/ 3 h 409"/>
                  <a:gd name="T70" fmla="*/ 42 w 129"/>
                  <a:gd name="T71" fmla="*/ 3 h 409"/>
                  <a:gd name="T72" fmla="*/ 42 w 129"/>
                  <a:gd name="T73" fmla="*/ 2 h 409"/>
                  <a:gd name="T74" fmla="*/ 43 w 129"/>
                  <a:gd name="T75" fmla="*/ 2 h 409"/>
                  <a:gd name="T76" fmla="*/ 42 w 129"/>
                  <a:gd name="T77" fmla="*/ 2 h 409"/>
                  <a:gd name="T78" fmla="*/ 41 w 129"/>
                  <a:gd name="T79" fmla="*/ 2 h 409"/>
                  <a:gd name="T80" fmla="*/ 39 w 129"/>
                  <a:gd name="T81" fmla="*/ 2 h 409"/>
                  <a:gd name="T82" fmla="*/ 38 w 129"/>
                  <a:gd name="T83" fmla="*/ 2 h 409"/>
                  <a:gd name="T84" fmla="*/ 35 w 129"/>
                  <a:gd name="T85" fmla="*/ 2 h 409"/>
                  <a:gd name="T86" fmla="*/ 34 w 129"/>
                  <a:gd name="T87" fmla="*/ 2 h 409"/>
                  <a:gd name="T88" fmla="*/ 30 w 129"/>
                  <a:gd name="T89" fmla="*/ 2 h 409"/>
                  <a:gd name="T90" fmla="*/ 29 w 129"/>
                  <a:gd name="T91" fmla="*/ 2 h 409"/>
                  <a:gd name="T92" fmla="*/ 27 w 129"/>
                  <a:gd name="T93" fmla="*/ 2 h 409"/>
                  <a:gd name="T94" fmla="*/ 27 w 129"/>
                  <a:gd name="T95" fmla="*/ 1 h 409"/>
                  <a:gd name="T96" fmla="*/ 25 w 129"/>
                  <a:gd name="T97" fmla="*/ 1 h 409"/>
                  <a:gd name="T98" fmla="*/ 24 w 129"/>
                  <a:gd name="T99" fmla="*/ 1 h 409"/>
                  <a:gd name="T100" fmla="*/ 20 w 129"/>
                  <a:gd name="T101" fmla="*/ 1 h 409"/>
                  <a:gd name="T102" fmla="*/ 17 w 129"/>
                  <a:gd name="T103" fmla="*/ 1 h 409"/>
                  <a:gd name="T104" fmla="*/ 14 w 129"/>
                  <a:gd name="T105" fmla="*/ 1 h 409"/>
                  <a:gd name="T106" fmla="*/ 13 w 129"/>
                  <a:gd name="T107" fmla="*/ 1 h 409"/>
                  <a:gd name="T108" fmla="*/ 14 w 129"/>
                  <a:gd name="T109" fmla="*/ 1 h 409"/>
                  <a:gd name="T110" fmla="*/ 17 w 129"/>
                  <a:gd name="T111" fmla="*/ 1 h 409"/>
                  <a:gd name="T112" fmla="*/ 20 w 129"/>
                  <a:gd name="T113" fmla="*/ 1 h 409"/>
                  <a:gd name="T114" fmla="*/ 23 w 129"/>
                  <a:gd name="T115" fmla="*/ 1 h 409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129" h="409">
                    <a:moveTo>
                      <a:pt x="68" y="32"/>
                    </a:moveTo>
                    <a:lnTo>
                      <a:pt x="65" y="25"/>
                    </a:lnTo>
                    <a:lnTo>
                      <a:pt x="60" y="20"/>
                    </a:lnTo>
                    <a:lnTo>
                      <a:pt x="57" y="15"/>
                    </a:lnTo>
                    <a:lnTo>
                      <a:pt x="52" y="9"/>
                    </a:lnTo>
                    <a:lnTo>
                      <a:pt x="48" y="6"/>
                    </a:lnTo>
                    <a:lnTo>
                      <a:pt x="42" y="2"/>
                    </a:lnTo>
                    <a:lnTo>
                      <a:pt x="35" y="1"/>
                    </a:lnTo>
                    <a:lnTo>
                      <a:pt x="28" y="0"/>
                    </a:lnTo>
                    <a:lnTo>
                      <a:pt x="18" y="2"/>
                    </a:lnTo>
                    <a:lnTo>
                      <a:pt x="8" y="8"/>
                    </a:lnTo>
                    <a:lnTo>
                      <a:pt x="3" y="16"/>
                    </a:lnTo>
                    <a:lnTo>
                      <a:pt x="0" y="27"/>
                    </a:lnTo>
                    <a:lnTo>
                      <a:pt x="3" y="36"/>
                    </a:lnTo>
                    <a:lnTo>
                      <a:pt x="10" y="43"/>
                    </a:lnTo>
                    <a:lnTo>
                      <a:pt x="17" y="48"/>
                    </a:lnTo>
                    <a:lnTo>
                      <a:pt x="22" y="57"/>
                    </a:lnTo>
                    <a:lnTo>
                      <a:pt x="30" y="88"/>
                    </a:lnTo>
                    <a:lnTo>
                      <a:pt x="35" y="116"/>
                    </a:lnTo>
                    <a:lnTo>
                      <a:pt x="38" y="145"/>
                    </a:lnTo>
                    <a:lnTo>
                      <a:pt x="47" y="178"/>
                    </a:lnTo>
                    <a:lnTo>
                      <a:pt x="47" y="270"/>
                    </a:lnTo>
                    <a:lnTo>
                      <a:pt x="50" y="297"/>
                    </a:lnTo>
                    <a:lnTo>
                      <a:pt x="50" y="323"/>
                    </a:lnTo>
                    <a:lnTo>
                      <a:pt x="51" y="349"/>
                    </a:lnTo>
                    <a:lnTo>
                      <a:pt x="56" y="377"/>
                    </a:lnTo>
                    <a:lnTo>
                      <a:pt x="60" y="387"/>
                    </a:lnTo>
                    <a:lnTo>
                      <a:pt x="68" y="394"/>
                    </a:lnTo>
                    <a:lnTo>
                      <a:pt x="78" y="401"/>
                    </a:lnTo>
                    <a:lnTo>
                      <a:pt x="86" y="409"/>
                    </a:lnTo>
                    <a:lnTo>
                      <a:pt x="94" y="405"/>
                    </a:lnTo>
                    <a:lnTo>
                      <a:pt x="102" y="400"/>
                    </a:lnTo>
                    <a:lnTo>
                      <a:pt x="109" y="394"/>
                    </a:lnTo>
                    <a:lnTo>
                      <a:pt x="116" y="388"/>
                    </a:lnTo>
                    <a:lnTo>
                      <a:pt x="121" y="381"/>
                    </a:lnTo>
                    <a:lnTo>
                      <a:pt x="126" y="375"/>
                    </a:lnTo>
                    <a:lnTo>
                      <a:pt x="128" y="367"/>
                    </a:lnTo>
                    <a:lnTo>
                      <a:pt x="129" y="357"/>
                    </a:lnTo>
                    <a:lnTo>
                      <a:pt x="128" y="341"/>
                    </a:lnTo>
                    <a:lnTo>
                      <a:pt x="125" y="327"/>
                    </a:lnTo>
                    <a:lnTo>
                      <a:pt x="121" y="313"/>
                    </a:lnTo>
                    <a:lnTo>
                      <a:pt x="116" y="301"/>
                    </a:lnTo>
                    <a:lnTo>
                      <a:pt x="109" y="289"/>
                    </a:lnTo>
                    <a:lnTo>
                      <a:pt x="102" y="277"/>
                    </a:lnTo>
                    <a:lnTo>
                      <a:pt x="95" y="263"/>
                    </a:lnTo>
                    <a:lnTo>
                      <a:pt x="88" y="248"/>
                    </a:lnTo>
                    <a:lnTo>
                      <a:pt x="81" y="225"/>
                    </a:lnTo>
                    <a:lnTo>
                      <a:pt x="79" y="204"/>
                    </a:lnTo>
                    <a:lnTo>
                      <a:pt x="76" y="183"/>
                    </a:lnTo>
                    <a:lnTo>
                      <a:pt x="72" y="160"/>
                    </a:lnTo>
                    <a:lnTo>
                      <a:pt x="61" y="136"/>
                    </a:lnTo>
                    <a:lnTo>
                      <a:pt x="51" y="115"/>
                    </a:lnTo>
                    <a:lnTo>
                      <a:pt x="42" y="93"/>
                    </a:lnTo>
                    <a:lnTo>
                      <a:pt x="38" y="68"/>
                    </a:lnTo>
                    <a:lnTo>
                      <a:pt x="42" y="58"/>
                    </a:lnTo>
                    <a:lnTo>
                      <a:pt x="51" y="50"/>
                    </a:lnTo>
                    <a:lnTo>
                      <a:pt x="60" y="42"/>
                    </a:lnTo>
                    <a:lnTo>
                      <a:pt x="68" y="32"/>
                    </a:lnTo>
                    <a:close/>
                  </a:path>
                </a:pathLst>
              </a:custGeom>
              <a:solidFill>
                <a:srgbClr val="660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Freeform 28"/>
              <p:cNvSpPr>
                <a:spLocks/>
              </p:cNvSpPr>
              <p:nvPr/>
            </p:nvSpPr>
            <p:spPr bwMode="auto">
              <a:xfrm>
                <a:off x="2497" y="2674"/>
                <a:ext cx="106" cy="86"/>
              </a:xfrm>
              <a:custGeom>
                <a:avLst/>
                <a:gdLst>
                  <a:gd name="T0" fmla="*/ 4 w 121"/>
                  <a:gd name="T1" fmla="*/ 1 h 150"/>
                  <a:gd name="T2" fmla="*/ 4 w 121"/>
                  <a:gd name="T3" fmla="*/ 1 h 150"/>
                  <a:gd name="T4" fmla="*/ 4 w 121"/>
                  <a:gd name="T5" fmla="*/ 1 h 150"/>
                  <a:gd name="T6" fmla="*/ 7 w 121"/>
                  <a:gd name="T7" fmla="*/ 1 h 150"/>
                  <a:gd name="T8" fmla="*/ 10 w 121"/>
                  <a:gd name="T9" fmla="*/ 1 h 150"/>
                  <a:gd name="T10" fmla="*/ 13 w 121"/>
                  <a:gd name="T11" fmla="*/ 1 h 150"/>
                  <a:gd name="T12" fmla="*/ 16 w 121"/>
                  <a:gd name="T13" fmla="*/ 1 h 150"/>
                  <a:gd name="T14" fmla="*/ 19 w 121"/>
                  <a:gd name="T15" fmla="*/ 1 h 150"/>
                  <a:gd name="T16" fmla="*/ 23 w 121"/>
                  <a:gd name="T17" fmla="*/ 1 h 150"/>
                  <a:gd name="T18" fmla="*/ 26 w 121"/>
                  <a:gd name="T19" fmla="*/ 1 h 150"/>
                  <a:gd name="T20" fmla="*/ 30 w 121"/>
                  <a:gd name="T21" fmla="*/ 1 h 150"/>
                  <a:gd name="T22" fmla="*/ 33 w 121"/>
                  <a:gd name="T23" fmla="*/ 1 h 150"/>
                  <a:gd name="T24" fmla="*/ 36 w 121"/>
                  <a:gd name="T25" fmla="*/ 0 h 150"/>
                  <a:gd name="T26" fmla="*/ 36 w 121"/>
                  <a:gd name="T27" fmla="*/ 1 h 150"/>
                  <a:gd name="T28" fmla="*/ 36 w 121"/>
                  <a:gd name="T29" fmla="*/ 1 h 150"/>
                  <a:gd name="T30" fmla="*/ 36 w 121"/>
                  <a:gd name="T31" fmla="*/ 1 h 150"/>
                  <a:gd name="T32" fmla="*/ 36 w 121"/>
                  <a:gd name="T33" fmla="*/ 1 h 150"/>
                  <a:gd name="T34" fmla="*/ 35 w 121"/>
                  <a:gd name="T35" fmla="*/ 1 h 150"/>
                  <a:gd name="T36" fmla="*/ 34 w 121"/>
                  <a:gd name="T37" fmla="*/ 1 h 150"/>
                  <a:gd name="T38" fmla="*/ 31 w 121"/>
                  <a:gd name="T39" fmla="*/ 1 h 150"/>
                  <a:gd name="T40" fmla="*/ 26 w 121"/>
                  <a:gd name="T41" fmla="*/ 1 h 150"/>
                  <a:gd name="T42" fmla="*/ 21 w 121"/>
                  <a:gd name="T43" fmla="*/ 1 h 150"/>
                  <a:gd name="T44" fmla="*/ 15 w 121"/>
                  <a:gd name="T45" fmla="*/ 1 h 150"/>
                  <a:gd name="T46" fmla="*/ 10 w 121"/>
                  <a:gd name="T47" fmla="*/ 1 h 150"/>
                  <a:gd name="T48" fmla="*/ 4 w 121"/>
                  <a:gd name="T49" fmla="*/ 1 h 150"/>
                  <a:gd name="T50" fmla="*/ 0 w 121"/>
                  <a:gd name="T51" fmla="*/ 1 h 150"/>
                  <a:gd name="T52" fmla="*/ 4 w 121"/>
                  <a:gd name="T53" fmla="*/ 1 h 15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21" h="150">
                    <a:moveTo>
                      <a:pt x="4" y="73"/>
                    </a:moveTo>
                    <a:lnTo>
                      <a:pt x="8" y="57"/>
                    </a:lnTo>
                    <a:lnTo>
                      <a:pt x="14" y="41"/>
                    </a:lnTo>
                    <a:lnTo>
                      <a:pt x="20" y="27"/>
                    </a:lnTo>
                    <a:lnTo>
                      <a:pt x="32" y="16"/>
                    </a:lnTo>
                    <a:lnTo>
                      <a:pt x="42" y="10"/>
                    </a:lnTo>
                    <a:lnTo>
                      <a:pt x="53" y="6"/>
                    </a:lnTo>
                    <a:lnTo>
                      <a:pt x="63" y="4"/>
                    </a:lnTo>
                    <a:lnTo>
                      <a:pt x="75" y="4"/>
                    </a:lnTo>
                    <a:lnTo>
                      <a:pt x="85" y="4"/>
                    </a:lnTo>
                    <a:lnTo>
                      <a:pt x="96" y="4"/>
                    </a:lnTo>
                    <a:lnTo>
                      <a:pt x="108" y="2"/>
                    </a:lnTo>
                    <a:lnTo>
                      <a:pt x="121" y="0"/>
                    </a:lnTo>
                    <a:lnTo>
                      <a:pt x="121" y="11"/>
                    </a:lnTo>
                    <a:lnTo>
                      <a:pt x="121" y="20"/>
                    </a:lnTo>
                    <a:lnTo>
                      <a:pt x="121" y="29"/>
                    </a:lnTo>
                    <a:lnTo>
                      <a:pt x="121" y="41"/>
                    </a:lnTo>
                    <a:lnTo>
                      <a:pt x="118" y="62"/>
                    </a:lnTo>
                    <a:lnTo>
                      <a:pt x="110" y="79"/>
                    </a:lnTo>
                    <a:lnTo>
                      <a:pt x="99" y="94"/>
                    </a:lnTo>
                    <a:lnTo>
                      <a:pt x="85" y="107"/>
                    </a:lnTo>
                    <a:lnTo>
                      <a:pt x="68" y="118"/>
                    </a:lnTo>
                    <a:lnTo>
                      <a:pt x="49" y="129"/>
                    </a:lnTo>
                    <a:lnTo>
                      <a:pt x="30" y="139"/>
                    </a:lnTo>
                    <a:lnTo>
                      <a:pt x="10" y="150"/>
                    </a:lnTo>
                    <a:lnTo>
                      <a:pt x="0" y="145"/>
                    </a:lnTo>
                    <a:lnTo>
                      <a:pt x="4" y="73"/>
                    </a:lnTo>
                    <a:close/>
                  </a:path>
                </a:pathLst>
              </a:custGeom>
              <a:solidFill>
                <a:srgbClr val="8C1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" name="Freeform 29"/>
              <p:cNvSpPr>
                <a:spLocks/>
              </p:cNvSpPr>
              <p:nvPr/>
            </p:nvSpPr>
            <p:spPr bwMode="auto">
              <a:xfrm>
                <a:off x="1950" y="2628"/>
                <a:ext cx="137" cy="147"/>
              </a:xfrm>
              <a:custGeom>
                <a:avLst/>
                <a:gdLst>
                  <a:gd name="T0" fmla="*/ 50 w 155"/>
                  <a:gd name="T1" fmla="*/ 1 h 257"/>
                  <a:gd name="T2" fmla="*/ 50 w 155"/>
                  <a:gd name="T3" fmla="*/ 1 h 257"/>
                  <a:gd name="T4" fmla="*/ 50 w 155"/>
                  <a:gd name="T5" fmla="*/ 1 h 257"/>
                  <a:gd name="T6" fmla="*/ 50 w 155"/>
                  <a:gd name="T7" fmla="*/ 1 h 257"/>
                  <a:gd name="T8" fmla="*/ 49 w 155"/>
                  <a:gd name="T9" fmla="*/ 1 h 257"/>
                  <a:gd name="T10" fmla="*/ 46 w 155"/>
                  <a:gd name="T11" fmla="*/ 2 h 257"/>
                  <a:gd name="T12" fmla="*/ 43 w 155"/>
                  <a:gd name="T13" fmla="*/ 2 h 257"/>
                  <a:gd name="T14" fmla="*/ 38 w 155"/>
                  <a:gd name="T15" fmla="*/ 2 h 257"/>
                  <a:gd name="T16" fmla="*/ 32 w 155"/>
                  <a:gd name="T17" fmla="*/ 2 h 257"/>
                  <a:gd name="T18" fmla="*/ 24 w 155"/>
                  <a:gd name="T19" fmla="*/ 2 h 257"/>
                  <a:gd name="T20" fmla="*/ 18 w 155"/>
                  <a:gd name="T21" fmla="*/ 2 h 257"/>
                  <a:gd name="T22" fmla="*/ 13 w 155"/>
                  <a:gd name="T23" fmla="*/ 2 h 257"/>
                  <a:gd name="T24" fmla="*/ 8 w 155"/>
                  <a:gd name="T25" fmla="*/ 1 h 257"/>
                  <a:gd name="T26" fmla="*/ 4 w 155"/>
                  <a:gd name="T27" fmla="*/ 1 h 257"/>
                  <a:gd name="T28" fmla="*/ 4 w 155"/>
                  <a:gd name="T29" fmla="*/ 1 h 257"/>
                  <a:gd name="T30" fmla="*/ 1 w 155"/>
                  <a:gd name="T31" fmla="*/ 1 h 257"/>
                  <a:gd name="T32" fmla="*/ 0 w 155"/>
                  <a:gd name="T33" fmla="*/ 1 h 257"/>
                  <a:gd name="T34" fmla="*/ 1 w 155"/>
                  <a:gd name="T35" fmla="*/ 1 h 257"/>
                  <a:gd name="T36" fmla="*/ 4 w 155"/>
                  <a:gd name="T37" fmla="*/ 1 h 257"/>
                  <a:gd name="T38" fmla="*/ 4 w 155"/>
                  <a:gd name="T39" fmla="*/ 1 h 257"/>
                  <a:gd name="T40" fmla="*/ 6 w 155"/>
                  <a:gd name="T41" fmla="*/ 1 h 257"/>
                  <a:gd name="T42" fmla="*/ 10 w 155"/>
                  <a:gd name="T43" fmla="*/ 1 h 257"/>
                  <a:gd name="T44" fmla="*/ 15 w 155"/>
                  <a:gd name="T45" fmla="*/ 1 h 257"/>
                  <a:gd name="T46" fmla="*/ 19 w 155"/>
                  <a:gd name="T47" fmla="*/ 1 h 257"/>
                  <a:gd name="T48" fmla="*/ 27 w 155"/>
                  <a:gd name="T49" fmla="*/ 0 h 257"/>
                  <a:gd name="T50" fmla="*/ 33 w 155"/>
                  <a:gd name="T51" fmla="*/ 1 h 257"/>
                  <a:gd name="T52" fmla="*/ 38 w 155"/>
                  <a:gd name="T53" fmla="*/ 1 h 257"/>
                  <a:gd name="T54" fmla="*/ 42 w 155"/>
                  <a:gd name="T55" fmla="*/ 1 h 257"/>
                  <a:gd name="T56" fmla="*/ 44 w 155"/>
                  <a:gd name="T57" fmla="*/ 1 h 257"/>
                  <a:gd name="T58" fmla="*/ 49 w 155"/>
                  <a:gd name="T59" fmla="*/ 1 h 257"/>
                  <a:gd name="T60" fmla="*/ 50 w 155"/>
                  <a:gd name="T61" fmla="*/ 1 h 257"/>
                  <a:gd name="T62" fmla="*/ 50 w 155"/>
                  <a:gd name="T63" fmla="*/ 1 h 257"/>
                  <a:gd name="T64" fmla="*/ 50 w 155"/>
                  <a:gd name="T65" fmla="*/ 1 h 25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55" h="257">
                    <a:moveTo>
                      <a:pt x="155" y="124"/>
                    </a:moveTo>
                    <a:lnTo>
                      <a:pt x="155" y="146"/>
                    </a:lnTo>
                    <a:lnTo>
                      <a:pt x="154" y="169"/>
                    </a:lnTo>
                    <a:lnTo>
                      <a:pt x="152" y="191"/>
                    </a:lnTo>
                    <a:lnTo>
                      <a:pt x="147" y="212"/>
                    </a:lnTo>
                    <a:lnTo>
                      <a:pt x="140" y="230"/>
                    </a:lnTo>
                    <a:lnTo>
                      <a:pt x="130" y="244"/>
                    </a:lnTo>
                    <a:lnTo>
                      <a:pt x="116" y="253"/>
                    </a:lnTo>
                    <a:lnTo>
                      <a:pt x="97" y="257"/>
                    </a:lnTo>
                    <a:lnTo>
                      <a:pt x="74" y="253"/>
                    </a:lnTo>
                    <a:lnTo>
                      <a:pt x="54" y="244"/>
                    </a:lnTo>
                    <a:lnTo>
                      <a:pt x="38" y="229"/>
                    </a:lnTo>
                    <a:lnTo>
                      <a:pt x="24" y="211"/>
                    </a:lnTo>
                    <a:lnTo>
                      <a:pt x="13" y="189"/>
                    </a:lnTo>
                    <a:lnTo>
                      <a:pt x="5" y="166"/>
                    </a:lnTo>
                    <a:lnTo>
                      <a:pt x="1" y="140"/>
                    </a:lnTo>
                    <a:lnTo>
                      <a:pt x="0" y="115"/>
                    </a:lnTo>
                    <a:lnTo>
                      <a:pt x="1" y="94"/>
                    </a:lnTo>
                    <a:lnTo>
                      <a:pt x="4" y="75"/>
                    </a:lnTo>
                    <a:lnTo>
                      <a:pt x="10" y="55"/>
                    </a:lnTo>
                    <a:lnTo>
                      <a:pt x="19" y="37"/>
                    </a:lnTo>
                    <a:lnTo>
                      <a:pt x="30" y="22"/>
                    </a:lnTo>
                    <a:lnTo>
                      <a:pt x="43" y="10"/>
                    </a:lnTo>
                    <a:lnTo>
                      <a:pt x="59" y="2"/>
                    </a:lnTo>
                    <a:lnTo>
                      <a:pt x="79" y="0"/>
                    </a:lnTo>
                    <a:lnTo>
                      <a:pt x="99" y="3"/>
                    </a:lnTo>
                    <a:lnTo>
                      <a:pt x="115" y="11"/>
                    </a:lnTo>
                    <a:lnTo>
                      <a:pt x="127" y="24"/>
                    </a:lnTo>
                    <a:lnTo>
                      <a:pt x="138" y="41"/>
                    </a:lnTo>
                    <a:lnTo>
                      <a:pt x="146" y="60"/>
                    </a:lnTo>
                    <a:lnTo>
                      <a:pt x="152" y="80"/>
                    </a:lnTo>
                    <a:lnTo>
                      <a:pt x="154" y="102"/>
                    </a:lnTo>
                    <a:lnTo>
                      <a:pt x="155" y="124"/>
                    </a:lnTo>
                    <a:close/>
                  </a:path>
                </a:pathLst>
              </a:custGeom>
              <a:solidFill>
                <a:srgbClr val="8C1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Freeform 30"/>
              <p:cNvSpPr>
                <a:spLocks/>
              </p:cNvSpPr>
              <p:nvPr/>
            </p:nvSpPr>
            <p:spPr bwMode="auto">
              <a:xfrm>
                <a:off x="2059" y="2661"/>
                <a:ext cx="47" cy="33"/>
              </a:xfrm>
              <a:custGeom>
                <a:avLst/>
                <a:gdLst>
                  <a:gd name="T0" fmla="*/ 0 w 54"/>
                  <a:gd name="T1" fmla="*/ 1 h 56"/>
                  <a:gd name="T2" fmla="*/ 2 w 54"/>
                  <a:gd name="T3" fmla="*/ 1 h 56"/>
                  <a:gd name="T4" fmla="*/ 3 w 54"/>
                  <a:gd name="T5" fmla="*/ 1 h 56"/>
                  <a:gd name="T6" fmla="*/ 4 w 54"/>
                  <a:gd name="T7" fmla="*/ 1 h 56"/>
                  <a:gd name="T8" fmla="*/ 8 w 54"/>
                  <a:gd name="T9" fmla="*/ 0 h 56"/>
                  <a:gd name="T10" fmla="*/ 10 w 54"/>
                  <a:gd name="T11" fmla="*/ 1 h 56"/>
                  <a:gd name="T12" fmla="*/ 13 w 54"/>
                  <a:gd name="T13" fmla="*/ 1 h 56"/>
                  <a:gd name="T14" fmla="*/ 15 w 54"/>
                  <a:gd name="T15" fmla="*/ 1 h 56"/>
                  <a:gd name="T16" fmla="*/ 16 w 54"/>
                  <a:gd name="T17" fmla="*/ 1 h 56"/>
                  <a:gd name="T18" fmla="*/ 15 w 54"/>
                  <a:gd name="T19" fmla="*/ 1 h 56"/>
                  <a:gd name="T20" fmla="*/ 13 w 54"/>
                  <a:gd name="T21" fmla="*/ 1 h 56"/>
                  <a:gd name="T22" fmla="*/ 10 w 54"/>
                  <a:gd name="T23" fmla="*/ 1 h 56"/>
                  <a:gd name="T24" fmla="*/ 8 w 54"/>
                  <a:gd name="T25" fmla="*/ 1 h 56"/>
                  <a:gd name="T26" fmla="*/ 4 w 54"/>
                  <a:gd name="T27" fmla="*/ 1 h 56"/>
                  <a:gd name="T28" fmla="*/ 3 w 54"/>
                  <a:gd name="T29" fmla="*/ 1 h 56"/>
                  <a:gd name="T30" fmla="*/ 2 w 54"/>
                  <a:gd name="T31" fmla="*/ 1 h 56"/>
                  <a:gd name="T32" fmla="*/ 0 w 54"/>
                  <a:gd name="T33" fmla="*/ 1 h 5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54" h="56">
                    <a:moveTo>
                      <a:pt x="0" y="28"/>
                    </a:moveTo>
                    <a:lnTo>
                      <a:pt x="2" y="18"/>
                    </a:lnTo>
                    <a:lnTo>
                      <a:pt x="8" y="9"/>
                    </a:lnTo>
                    <a:lnTo>
                      <a:pt x="16" y="3"/>
                    </a:lnTo>
                    <a:lnTo>
                      <a:pt x="26" y="0"/>
                    </a:lnTo>
                    <a:lnTo>
                      <a:pt x="37" y="3"/>
                    </a:lnTo>
                    <a:lnTo>
                      <a:pt x="46" y="9"/>
                    </a:lnTo>
                    <a:lnTo>
                      <a:pt x="52" y="18"/>
                    </a:lnTo>
                    <a:lnTo>
                      <a:pt x="54" y="28"/>
                    </a:lnTo>
                    <a:lnTo>
                      <a:pt x="52" y="38"/>
                    </a:lnTo>
                    <a:lnTo>
                      <a:pt x="46" y="48"/>
                    </a:lnTo>
                    <a:lnTo>
                      <a:pt x="37" y="53"/>
                    </a:lnTo>
                    <a:lnTo>
                      <a:pt x="26" y="56"/>
                    </a:lnTo>
                    <a:lnTo>
                      <a:pt x="16" y="53"/>
                    </a:lnTo>
                    <a:lnTo>
                      <a:pt x="8" y="48"/>
                    </a:lnTo>
                    <a:lnTo>
                      <a:pt x="2" y="38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Freeform 31"/>
              <p:cNvSpPr>
                <a:spLocks/>
              </p:cNvSpPr>
              <p:nvPr/>
            </p:nvSpPr>
            <p:spPr bwMode="auto">
              <a:xfrm>
                <a:off x="2001" y="2671"/>
                <a:ext cx="53" cy="34"/>
              </a:xfrm>
              <a:custGeom>
                <a:avLst/>
                <a:gdLst>
                  <a:gd name="T0" fmla="*/ 0 w 60"/>
                  <a:gd name="T1" fmla="*/ 1 h 62"/>
                  <a:gd name="T2" fmla="*/ 2 w 60"/>
                  <a:gd name="T3" fmla="*/ 1 h 62"/>
                  <a:gd name="T4" fmla="*/ 4 w 60"/>
                  <a:gd name="T5" fmla="*/ 1 h 62"/>
                  <a:gd name="T6" fmla="*/ 6 w 60"/>
                  <a:gd name="T7" fmla="*/ 1 h 62"/>
                  <a:gd name="T8" fmla="*/ 10 w 60"/>
                  <a:gd name="T9" fmla="*/ 0 h 62"/>
                  <a:gd name="T10" fmla="*/ 14 w 60"/>
                  <a:gd name="T11" fmla="*/ 1 h 62"/>
                  <a:gd name="T12" fmla="*/ 17 w 60"/>
                  <a:gd name="T13" fmla="*/ 1 h 62"/>
                  <a:gd name="T14" fmla="*/ 19 w 60"/>
                  <a:gd name="T15" fmla="*/ 1 h 62"/>
                  <a:gd name="T16" fmla="*/ 20 w 60"/>
                  <a:gd name="T17" fmla="*/ 1 h 62"/>
                  <a:gd name="T18" fmla="*/ 19 w 60"/>
                  <a:gd name="T19" fmla="*/ 1 h 62"/>
                  <a:gd name="T20" fmla="*/ 17 w 60"/>
                  <a:gd name="T21" fmla="*/ 1 h 62"/>
                  <a:gd name="T22" fmla="*/ 14 w 60"/>
                  <a:gd name="T23" fmla="*/ 1 h 62"/>
                  <a:gd name="T24" fmla="*/ 10 w 60"/>
                  <a:gd name="T25" fmla="*/ 1 h 62"/>
                  <a:gd name="T26" fmla="*/ 6 w 60"/>
                  <a:gd name="T27" fmla="*/ 1 h 62"/>
                  <a:gd name="T28" fmla="*/ 4 w 60"/>
                  <a:gd name="T29" fmla="*/ 1 h 62"/>
                  <a:gd name="T30" fmla="*/ 2 w 60"/>
                  <a:gd name="T31" fmla="*/ 1 h 62"/>
                  <a:gd name="T32" fmla="*/ 0 w 60"/>
                  <a:gd name="T33" fmla="*/ 1 h 6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60" h="62">
                    <a:moveTo>
                      <a:pt x="0" y="30"/>
                    </a:moveTo>
                    <a:lnTo>
                      <a:pt x="2" y="19"/>
                    </a:lnTo>
                    <a:lnTo>
                      <a:pt x="8" y="10"/>
                    </a:lnTo>
                    <a:lnTo>
                      <a:pt x="19" y="3"/>
                    </a:lnTo>
                    <a:lnTo>
                      <a:pt x="30" y="0"/>
                    </a:lnTo>
                    <a:lnTo>
                      <a:pt x="42" y="3"/>
                    </a:lnTo>
                    <a:lnTo>
                      <a:pt x="51" y="10"/>
                    </a:lnTo>
                    <a:lnTo>
                      <a:pt x="58" y="19"/>
                    </a:lnTo>
                    <a:lnTo>
                      <a:pt x="60" y="30"/>
                    </a:lnTo>
                    <a:lnTo>
                      <a:pt x="58" y="43"/>
                    </a:lnTo>
                    <a:lnTo>
                      <a:pt x="51" y="52"/>
                    </a:lnTo>
                    <a:lnTo>
                      <a:pt x="42" y="59"/>
                    </a:lnTo>
                    <a:lnTo>
                      <a:pt x="30" y="62"/>
                    </a:lnTo>
                    <a:lnTo>
                      <a:pt x="19" y="59"/>
                    </a:lnTo>
                    <a:lnTo>
                      <a:pt x="8" y="52"/>
                    </a:lnTo>
                    <a:lnTo>
                      <a:pt x="2" y="43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Freeform 32"/>
              <p:cNvSpPr>
                <a:spLocks/>
              </p:cNvSpPr>
              <p:nvPr/>
            </p:nvSpPr>
            <p:spPr bwMode="auto">
              <a:xfrm>
                <a:off x="1952" y="2618"/>
                <a:ext cx="124" cy="56"/>
              </a:xfrm>
              <a:custGeom>
                <a:avLst/>
                <a:gdLst>
                  <a:gd name="T0" fmla="*/ 42 w 142"/>
                  <a:gd name="T1" fmla="*/ 1 h 99"/>
                  <a:gd name="T2" fmla="*/ 41 w 142"/>
                  <a:gd name="T3" fmla="*/ 1 h 99"/>
                  <a:gd name="T4" fmla="*/ 40 w 142"/>
                  <a:gd name="T5" fmla="*/ 1 h 99"/>
                  <a:gd name="T6" fmla="*/ 38 w 142"/>
                  <a:gd name="T7" fmla="*/ 1 h 99"/>
                  <a:gd name="T8" fmla="*/ 36 w 142"/>
                  <a:gd name="T9" fmla="*/ 1 h 99"/>
                  <a:gd name="T10" fmla="*/ 34 w 142"/>
                  <a:gd name="T11" fmla="*/ 1 h 99"/>
                  <a:gd name="T12" fmla="*/ 33 w 142"/>
                  <a:gd name="T13" fmla="*/ 1 h 99"/>
                  <a:gd name="T14" fmla="*/ 31 w 142"/>
                  <a:gd name="T15" fmla="*/ 1 h 99"/>
                  <a:gd name="T16" fmla="*/ 29 w 142"/>
                  <a:gd name="T17" fmla="*/ 1 h 99"/>
                  <a:gd name="T18" fmla="*/ 26 w 142"/>
                  <a:gd name="T19" fmla="*/ 1 h 99"/>
                  <a:gd name="T20" fmla="*/ 24 w 142"/>
                  <a:gd name="T21" fmla="*/ 1 h 99"/>
                  <a:gd name="T22" fmla="*/ 21 w 142"/>
                  <a:gd name="T23" fmla="*/ 1 h 99"/>
                  <a:gd name="T24" fmla="*/ 19 w 142"/>
                  <a:gd name="T25" fmla="*/ 1 h 99"/>
                  <a:gd name="T26" fmla="*/ 17 w 142"/>
                  <a:gd name="T27" fmla="*/ 1 h 99"/>
                  <a:gd name="T28" fmla="*/ 15 w 142"/>
                  <a:gd name="T29" fmla="*/ 1 h 99"/>
                  <a:gd name="T30" fmla="*/ 13 w 142"/>
                  <a:gd name="T31" fmla="*/ 1 h 99"/>
                  <a:gd name="T32" fmla="*/ 11 w 142"/>
                  <a:gd name="T33" fmla="*/ 1 h 99"/>
                  <a:gd name="T34" fmla="*/ 9 w 142"/>
                  <a:gd name="T35" fmla="*/ 1 h 99"/>
                  <a:gd name="T36" fmla="*/ 9 w 142"/>
                  <a:gd name="T37" fmla="*/ 1 h 99"/>
                  <a:gd name="T38" fmla="*/ 8 w 142"/>
                  <a:gd name="T39" fmla="*/ 1 h 99"/>
                  <a:gd name="T40" fmla="*/ 8 w 142"/>
                  <a:gd name="T41" fmla="*/ 1 h 99"/>
                  <a:gd name="T42" fmla="*/ 7 w 142"/>
                  <a:gd name="T43" fmla="*/ 1 h 99"/>
                  <a:gd name="T44" fmla="*/ 5 w 142"/>
                  <a:gd name="T45" fmla="*/ 1 h 99"/>
                  <a:gd name="T46" fmla="*/ 3 w 142"/>
                  <a:gd name="T47" fmla="*/ 1 h 99"/>
                  <a:gd name="T48" fmla="*/ 0 w 142"/>
                  <a:gd name="T49" fmla="*/ 1 h 99"/>
                  <a:gd name="T50" fmla="*/ 0 w 142"/>
                  <a:gd name="T51" fmla="*/ 1 h 99"/>
                  <a:gd name="T52" fmla="*/ 2 w 142"/>
                  <a:gd name="T53" fmla="*/ 1 h 99"/>
                  <a:gd name="T54" fmla="*/ 3 w 142"/>
                  <a:gd name="T55" fmla="*/ 1 h 99"/>
                  <a:gd name="T56" fmla="*/ 3 w 142"/>
                  <a:gd name="T57" fmla="*/ 1 h 99"/>
                  <a:gd name="T58" fmla="*/ 7 w 142"/>
                  <a:gd name="T59" fmla="*/ 1 h 99"/>
                  <a:gd name="T60" fmla="*/ 9 w 142"/>
                  <a:gd name="T61" fmla="*/ 1 h 99"/>
                  <a:gd name="T62" fmla="*/ 12 w 142"/>
                  <a:gd name="T63" fmla="*/ 1 h 99"/>
                  <a:gd name="T64" fmla="*/ 16 w 142"/>
                  <a:gd name="T65" fmla="*/ 1 h 99"/>
                  <a:gd name="T66" fmla="*/ 20 w 142"/>
                  <a:gd name="T67" fmla="*/ 0 h 99"/>
                  <a:gd name="T68" fmla="*/ 23 w 142"/>
                  <a:gd name="T69" fmla="*/ 0 h 99"/>
                  <a:gd name="T70" fmla="*/ 26 w 142"/>
                  <a:gd name="T71" fmla="*/ 1 h 99"/>
                  <a:gd name="T72" fmla="*/ 30 w 142"/>
                  <a:gd name="T73" fmla="*/ 1 h 99"/>
                  <a:gd name="T74" fmla="*/ 34 w 142"/>
                  <a:gd name="T75" fmla="*/ 1 h 99"/>
                  <a:gd name="T76" fmla="*/ 37 w 142"/>
                  <a:gd name="T77" fmla="*/ 1 h 99"/>
                  <a:gd name="T78" fmla="*/ 39 w 142"/>
                  <a:gd name="T79" fmla="*/ 1 h 99"/>
                  <a:gd name="T80" fmla="*/ 42 w 142"/>
                  <a:gd name="T81" fmla="*/ 1 h 99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142" h="99">
                    <a:moveTo>
                      <a:pt x="142" y="36"/>
                    </a:moveTo>
                    <a:lnTo>
                      <a:pt x="140" y="45"/>
                    </a:lnTo>
                    <a:lnTo>
                      <a:pt x="137" y="52"/>
                    </a:lnTo>
                    <a:lnTo>
                      <a:pt x="129" y="54"/>
                    </a:lnTo>
                    <a:lnTo>
                      <a:pt x="121" y="51"/>
                    </a:lnTo>
                    <a:lnTo>
                      <a:pt x="117" y="43"/>
                    </a:lnTo>
                    <a:lnTo>
                      <a:pt x="112" y="36"/>
                    </a:lnTo>
                    <a:lnTo>
                      <a:pt x="105" y="30"/>
                    </a:lnTo>
                    <a:lnTo>
                      <a:pt x="98" y="26"/>
                    </a:lnTo>
                    <a:lnTo>
                      <a:pt x="90" y="23"/>
                    </a:lnTo>
                    <a:lnTo>
                      <a:pt x="81" y="23"/>
                    </a:lnTo>
                    <a:lnTo>
                      <a:pt x="72" y="24"/>
                    </a:lnTo>
                    <a:lnTo>
                      <a:pt x="64" y="27"/>
                    </a:lnTo>
                    <a:lnTo>
                      <a:pt x="57" y="31"/>
                    </a:lnTo>
                    <a:lnTo>
                      <a:pt x="51" y="36"/>
                    </a:lnTo>
                    <a:lnTo>
                      <a:pt x="45" y="41"/>
                    </a:lnTo>
                    <a:lnTo>
                      <a:pt x="39" y="46"/>
                    </a:lnTo>
                    <a:lnTo>
                      <a:pt x="32" y="52"/>
                    </a:lnTo>
                    <a:lnTo>
                      <a:pt x="29" y="62"/>
                    </a:lnTo>
                    <a:lnTo>
                      <a:pt x="26" y="74"/>
                    </a:lnTo>
                    <a:lnTo>
                      <a:pt x="25" y="84"/>
                    </a:lnTo>
                    <a:lnTo>
                      <a:pt x="23" y="94"/>
                    </a:lnTo>
                    <a:lnTo>
                      <a:pt x="18" y="99"/>
                    </a:lnTo>
                    <a:lnTo>
                      <a:pt x="11" y="99"/>
                    </a:lnTo>
                    <a:lnTo>
                      <a:pt x="0" y="91"/>
                    </a:lnTo>
                    <a:lnTo>
                      <a:pt x="0" y="77"/>
                    </a:lnTo>
                    <a:lnTo>
                      <a:pt x="2" y="65"/>
                    </a:lnTo>
                    <a:lnTo>
                      <a:pt x="7" y="52"/>
                    </a:lnTo>
                    <a:lnTo>
                      <a:pt x="14" y="41"/>
                    </a:lnTo>
                    <a:lnTo>
                      <a:pt x="22" y="30"/>
                    </a:lnTo>
                    <a:lnTo>
                      <a:pt x="31" y="20"/>
                    </a:lnTo>
                    <a:lnTo>
                      <a:pt x="41" y="11"/>
                    </a:lnTo>
                    <a:lnTo>
                      <a:pt x="53" y="1"/>
                    </a:lnTo>
                    <a:lnTo>
                      <a:pt x="66" y="0"/>
                    </a:lnTo>
                    <a:lnTo>
                      <a:pt x="78" y="0"/>
                    </a:lnTo>
                    <a:lnTo>
                      <a:pt x="91" y="1"/>
                    </a:lnTo>
                    <a:lnTo>
                      <a:pt x="104" y="4"/>
                    </a:lnTo>
                    <a:lnTo>
                      <a:pt x="115" y="8"/>
                    </a:lnTo>
                    <a:lnTo>
                      <a:pt x="125" y="15"/>
                    </a:lnTo>
                    <a:lnTo>
                      <a:pt x="135" y="24"/>
                    </a:lnTo>
                    <a:lnTo>
                      <a:pt x="142" y="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" name="Freeform 33"/>
              <p:cNvSpPr>
                <a:spLocks/>
              </p:cNvSpPr>
              <p:nvPr/>
            </p:nvSpPr>
            <p:spPr bwMode="auto">
              <a:xfrm>
                <a:off x="2001" y="2665"/>
                <a:ext cx="114" cy="49"/>
              </a:xfrm>
              <a:custGeom>
                <a:avLst/>
                <a:gdLst>
                  <a:gd name="T0" fmla="*/ 43 w 129"/>
                  <a:gd name="T1" fmla="*/ 1 h 87"/>
                  <a:gd name="T2" fmla="*/ 43 w 129"/>
                  <a:gd name="T3" fmla="*/ 1 h 87"/>
                  <a:gd name="T4" fmla="*/ 42 w 129"/>
                  <a:gd name="T5" fmla="*/ 1 h 87"/>
                  <a:gd name="T6" fmla="*/ 40 w 129"/>
                  <a:gd name="T7" fmla="*/ 1 h 87"/>
                  <a:gd name="T8" fmla="*/ 39 w 129"/>
                  <a:gd name="T9" fmla="*/ 1 h 87"/>
                  <a:gd name="T10" fmla="*/ 37 w 129"/>
                  <a:gd name="T11" fmla="*/ 1 h 87"/>
                  <a:gd name="T12" fmla="*/ 34 w 129"/>
                  <a:gd name="T13" fmla="*/ 1 h 87"/>
                  <a:gd name="T14" fmla="*/ 32 w 129"/>
                  <a:gd name="T15" fmla="*/ 1 h 87"/>
                  <a:gd name="T16" fmla="*/ 30 w 129"/>
                  <a:gd name="T17" fmla="*/ 1 h 87"/>
                  <a:gd name="T18" fmla="*/ 27 w 129"/>
                  <a:gd name="T19" fmla="*/ 1 h 87"/>
                  <a:gd name="T20" fmla="*/ 24 w 129"/>
                  <a:gd name="T21" fmla="*/ 1 h 87"/>
                  <a:gd name="T22" fmla="*/ 22 w 129"/>
                  <a:gd name="T23" fmla="*/ 1 h 87"/>
                  <a:gd name="T24" fmla="*/ 20 w 129"/>
                  <a:gd name="T25" fmla="*/ 1 h 87"/>
                  <a:gd name="T26" fmla="*/ 18 w 129"/>
                  <a:gd name="T27" fmla="*/ 1 h 87"/>
                  <a:gd name="T28" fmla="*/ 17 w 129"/>
                  <a:gd name="T29" fmla="*/ 1 h 87"/>
                  <a:gd name="T30" fmla="*/ 13 w 129"/>
                  <a:gd name="T31" fmla="*/ 1 h 87"/>
                  <a:gd name="T32" fmla="*/ 10 w 129"/>
                  <a:gd name="T33" fmla="*/ 1 h 87"/>
                  <a:gd name="T34" fmla="*/ 6 w 129"/>
                  <a:gd name="T35" fmla="*/ 1 h 87"/>
                  <a:gd name="T36" fmla="*/ 4 w 129"/>
                  <a:gd name="T37" fmla="*/ 1 h 87"/>
                  <a:gd name="T38" fmla="*/ 4 w 129"/>
                  <a:gd name="T39" fmla="*/ 1 h 87"/>
                  <a:gd name="T40" fmla="*/ 0 w 129"/>
                  <a:gd name="T41" fmla="*/ 1 h 87"/>
                  <a:gd name="T42" fmla="*/ 0 w 129"/>
                  <a:gd name="T43" fmla="*/ 1 h 87"/>
                  <a:gd name="T44" fmla="*/ 0 w 129"/>
                  <a:gd name="T45" fmla="*/ 1 h 87"/>
                  <a:gd name="T46" fmla="*/ 1 w 129"/>
                  <a:gd name="T47" fmla="*/ 1 h 87"/>
                  <a:gd name="T48" fmla="*/ 4 w 129"/>
                  <a:gd name="T49" fmla="*/ 1 h 87"/>
                  <a:gd name="T50" fmla="*/ 4 w 129"/>
                  <a:gd name="T51" fmla="*/ 1 h 87"/>
                  <a:gd name="T52" fmla="*/ 5 w 129"/>
                  <a:gd name="T53" fmla="*/ 1 h 87"/>
                  <a:gd name="T54" fmla="*/ 7 w 129"/>
                  <a:gd name="T55" fmla="*/ 1 h 87"/>
                  <a:gd name="T56" fmla="*/ 10 w 129"/>
                  <a:gd name="T57" fmla="*/ 1 h 87"/>
                  <a:gd name="T58" fmla="*/ 11 w 129"/>
                  <a:gd name="T59" fmla="*/ 1 h 87"/>
                  <a:gd name="T60" fmla="*/ 12 w 129"/>
                  <a:gd name="T61" fmla="*/ 1 h 87"/>
                  <a:gd name="T62" fmla="*/ 13 w 129"/>
                  <a:gd name="T63" fmla="*/ 1 h 87"/>
                  <a:gd name="T64" fmla="*/ 15 w 129"/>
                  <a:gd name="T65" fmla="*/ 1 h 87"/>
                  <a:gd name="T66" fmla="*/ 18 w 129"/>
                  <a:gd name="T67" fmla="*/ 1 h 87"/>
                  <a:gd name="T68" fmla="*/ 20 w 129"/>
                  <a:gd name="T69" fmla="*/ 1 h 87"/>
                  <a:gd name="T70" fmla="*/ 21 w 129"/>
                  <a:gd name="T71" fmla="*/ 1 h 87"/>
                  <a:gd name="T72" fmla="*/ 25 w 129"/>
                  <a:gd name="T73" fmla="*/ 1 h 87"/>
                  <a:gd name="T74" fmla="*/ 27 w 129"/>
                  <a:gd name="T75" fmla="*/ 1 h 87"/>
                  <a:gd name="T76" fmla="*/ 27 w 129"/>
                  <a:gd name="T77" fmla="*/ 1 h 87"/>
                  <a:gd name="T78" fmla="*/ 30 w 129"/>
                  <a:gd name="T79" fmla="*/ 1 h 87"/>
                  <a:gd name="T80" fmla="*/ 30 w 129"/>
                  <a:gd name="T81" fmla="*/ 1 h 87"/>
                  <a:gd name="T82" fmla="*/ 34 w 129"/>
                  <a:gd name="T83" fmla="*/ 1 h 87"/>
                  <a:gd name="T84" fmla="*/ 34 w 129"/>
                  <a:gd name="T85" fmla="*/ 1 h 87"/>
                  <a:gd name="T86" fmla="*/ 34 w 129"/>
                  <a:gd name="T87" fmla="*/ 1 h 87"/>
                  <a:gd name="T88" fmla="*/ 34 w 129"/>
                  <a:gd name="T89" fmla="*/ 1 h 87"/>
                  <a:gd name="T90" fmla="*/ 33 w 129"/>
                  <a:gd name="T91" fmla="*/ 1 h 87"/>
                  <a:gd name="T92" fmla="*/ 33 w 129"/>
                  <a:gd name="T93" fmla="*/ 1 h 87"/>
                  <a:gd name="T94" fmla="*/ 34 w 129"/>
                  <a:gd name="T95" fmla="*/ 0 h 87"/>
                  <a:gd name="T96" fmla="*/ 38 w 129"/>
                  <a:gd name="T97" fmla="*/ 0 h 87"/>
                  <a:gd name="T98" fmla="*/ 43 w 129"/>
                  <a:gd name="T99" fmla="*/ 1 h 87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29" h="87">
                    <a:moveTo>
                      <a:pt x="129" y="23"/>
                    </a:moveTo>
                    <a:lnTo>
                      <a:pt x="129" y="34"/>
                    </a:lnTo>
                    <a:lnTo>
                      <a:pt x="127" y="43"/>
                    </a:lnTo>
                    <a:lnTo>
                      <a:pt x="123" y="50"/>
                    </a:lnTo>
                    <a:lnTo>
                      <a:pt x="119" y="57"/>
                    </a:lnTo>
                    <a:lnTo>
                      <a:pt x="112" y="61"/>
                    </a:lnTo>
                    <a:lnTo>
                      <a:pt x="105" y="66"/>
                    </a:lnTo>
                    <a:lnTo>
                      <a:pt x="97" y="69"/>
                    </a:lnTo>
                    <a:lnTo>
                      <a:pt x="89" y="73"/>
                    </a:lnTo>
                    <a:lnTo>
                      <a:pt x="80" y="69"/>
                    </a:lnTo>
                    <a:lnTo>
                      <a:pt x="74" y="64"/>
                    </a:lnTo>
                    <a:lnTo>
                      <a:pt x="67" y="57"/>
                    </a:lnTo>
                    <a:lnTo>
                      <a:pt x="60" y="54"/>
                    </a:lnTo>
                    <a:lnTo>
                      <a:pt x="54" y="65"/>
                    </a:lnTo>
                    <a:lnTo>
                      <a:pt x="49" y="74"/>
                    </a:lnTo>
                    <a:lnTo>
                      <a:pt x="40" y="81"/>
                    </a:lnTo>
                    <a:lnTo>
                      <a:pt x="29" y="87"/>
                    </a:lnTo>
                    <a:lnTo>
                      <a:pt x="19" y="83"/>
                    </a:lnTo>
                    <a:lnTo>
                      <a:pt x="11" y="76"/>
                    </a:lnTo>
                    <a:lnTo>
                      <a:pt x="5" y="67"/>
                    </a:lnTo>
                    <a:lnTo>
                      <a:pt x="0" y="58"/>
                    </a:lnTo>
                    <a:lnTo>
                      <a:pt x="0" y="53"/>
                    </a:lnTo>
                    <a:lnTo>
                      <a:pt x="0" y="47"/>
                    </a:lnTo>
                    <a:lnTo>
                      <a:pt x="1" y="43"/>
                    </a:lnTo>
                    <a:lnTo>
                      <a:pt x="4" y="39"/>
                    </a:lnTo>
                    <a:lnTo>
                      <a:pt x="12" y="43"/>
                    </a:lnTo>
                    <a:lnTo>
                      <a:pt x="16" y="50"/>
                    </a:lnTo>
                    <a:lnTo>
                      <a:pt x="21" y="57"/>
                    </a:lnTo>
                    <a:lnTo>
                      <a:pt x="29" y="60"/>
                    </a:lnTo>
                    <a:lnTo>
                      <a:pt x="36" y="51"/>
                    </a:lnTo>
                    <a:lnTo>
                      <a:pt x="37" y="41"/>
                    </a:lnTo>
                    <a:lnTo>
                      <a:pt x="38" y="29"/>
                    </a:lnTo>
                    <a:lnTo>
                      <a:pt x="45" y="21"/>
                    </a:lnTo>
                    <a:lnTo>
                      <a:pt x="54" y="27"/>
                    </a:lnTo>
                    <a:lnTo>
                      <a:pt x="60" y="36"/>
                    </a:lnTo>
                    <a:lnTo>
                      <a:pt x="66" y="43"/>
                    </a:lnTo>
                    <a:lnTo>
                      <a:pt x="76" y="42"/>
                    </a:lnTo>
                    <a:lnTo>
                      <a:pt x="81" y="44"/>
                    </a:lnTo>
                    <a:lnTo>
                      <a:pt x="85" y="46"/>
                    </a:lnTo>
                    <a:lnTo>
                      <a:pt x="90" y="47"/>
                    </a:lnTo>
                    <a:lnTo>
                      <a:pt x="95" y="47"/>
                    </a:lnTo>
                    <a:lnTo>
                      <a:pt x="103" y="42"/>
                    </a:lnTo>
                    <a:lnTo>
                      <a:pt x="105" y="34"/>
                    </a:lnTo>
                    <a:lnTo>
                      <a:pt x="105" y="26"/>
                    </a:lnTo>
                    <a:lnTo>
                      <a:pt x="102" y="16"/>
                    </a:lnTo>
                    <a:lnTo>
                      <a:pt x="99" y="9"/>
                    </a:lnTo>
                    <a:lnTo>
                      <a:pt x="100" y="4"/>
                    </a:lnTo>
                    <a:lnTo>
                      <a:pt x="105" y="0"/>
                    </a:lnTo>
                    <a:lnTo>
                      <a:pt x="115" y="0"/>
                    </a:lnTo>
                    <a:lnTo>
                      <a:pt x="129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Freeform 34"/>
              <p:cNvSpPr>
                <a:spLocks/>
              </p:cNvSpPr>
              <p:nvPr/>
            </p:nvSpPr>
            <p:spPr bwMode="auto">
              <a:xfrm>
                <a:off x="2152" y="2669"/>
                <a:ext cx="336" cy="237"/>
              </a:xfrm>
              <a:custGeom>
                <a:avLst/>
                <a:gdLst>
                  <a:gd name="T0" fmla="*/ 117 w 382"/>
                  <a:gd name="T1" fmla="*/ 1 h 412"/>
                  <a:gd name="T2" fmla="*/ 121 w 382"/>
                  <a:gd name="T3" fmla="*/ 1 h 412"/>
                  <a:gd name="T4" fmla="*/ 117 w 382"/>
                  <a:gd name="T5" fmla="*/ 1 h 412"/>
                  <a:gd name="T6" fmla="*/ 107 w 382"/>
                  <a:gd name="T7" fmla="*/ 1 h 412"/>
                  <a:gd name="T8" fmla="*/ 99 w 382"/>
                  <a:gd name="T9" fmla="*/ 1 h 412"/>
                  <a:gd name="T10" fmla="*/ 93 w 382"/>
                  <a:gd name="T11" fmla="*/ 1 h 412"/>
                  <a:gd name="T12" fmla="*/ 89 w 382"/>
                  <a:gd name="T13" fmla="*/ 1 h 412"/>
                  <a:gd name="T14" fmla="*/ 80 w 382"/>
                  <a:gd name="T15" fmla="*/ 1 h 412"/>
                  <a:gd name="T16" fmla="*/ 70 w 382"/>
                  <a:gd name="T17" fmla="*/ 1 h 412"/>
                  <a:gd name="T18" fmla="*/ 61 w 382"/>
                  <a:gd name="T19" fmla="*/ 1 h 412"/>
                  <a:gd name="T20" fmla="*/ 53 w 382"/>
                  <a:gd name="T21" fmla="*/ 1 h 412"/>
                  <a:gd name="T22" fmla="*/ 42 w 382"/>
                  <a:gd name="T23" fmla="*/ 2 h 412"/>
                  <a:gd name="T24" fmla="*/ 36 w 382"/>
                  <a:gd name="T25" fmla="*/ 2 h 412"/>
                  <a:gd name="T26" fmla="*/ 32 w 382"/>
                  <a:gd name="T27" fmla="*/ 2 h 412"/>
                  <a:gd name="T28" fmla="*/ 28 w 382"/>
                  <a:gd name="T29" fmla="*/ 2 h 412"/>
                  <a:gd name="T30" fmla="*/ 27 w 382"/>
                  <a:gd name="T31" fmla="*/ 3 h 412"/>
                  <a:gd name="T32" fmla="*/ 23 w 382"/>
                  <a:gd name="T33" fmla="*/ 3 h 412"/>
                  <a:gd name="T34" fmla="*/ 22 w 382"/>
                  <a:gd name="T35" fmla="*/ 3 h 412"/>
                  <a:gd name="T36" fmla="*/ 19 w 382"/>
                  <a:gd name="T37" fmla="*/ 2 h 412"/>
                  <a:gd name="T38" fmla="*/ 15 w 382"/>
                  <a:gd name="T39" fmla="*/ 2 h 412"/>
                  <a:gd name="T40" fmla="*/ 11 w 382"/>
                  <a:gd name="T41" fmla="*/ 2 h 412"/>
                  <a:gd name="T42" fmla="*/ 10 w 382"/>
                  <a:gd name="T43" fmla="*/ 1 h 412"/>
                  <a:gd name="T44" fmla="*/ 9 w 382"/>
                  <a:gd name="T45" fmla="*/ 1 h 412"/>
                  <a:gd name="T46" fmla="*/ 4 w 382"/>
                  <a:gd name="T47" fmla="*/ 1 h 412"/>
                  <a:gd name="T48" fmla="*/ 5 w 382"/>
                  <a:gd name="T49" fmla="*/ 1 h 412"/>
                  <a:gd name="T50" fmla="*/ 18 w 382"/>
                  <a:gd name="T51" fmla="*/ 1 h 412"/>
                  <a:gd name="T52" fmla="*/ 33 w 382"/>
                  <a:gd name="T53" fmla="*/ 1 h 412"/>
                  <a:gd name="T54" fmla="*/ 48 w 382"/>
                  <a:gd name="T55" fmla="*/ 1 h 412"/>
                  <a:gd name="T56" fmla="*/ 63 w 382"/>
                  <a:gd name="T57" fmla="*/ 1 h 412"/>
                  <a:gd name="T58" fmla="*/ 77 w 382"/>
                  <a:gd name="T59" fmla="*/ 1 h 412"/>
                  <a:gd name="T60" fmla="*/ 87 w 382"/>
                  <a:gd name="T61" fmla="*/ 1 h 412"/>
                  <a:gd name="T62" fmla="*/ 92 w 382"/>
                  <a:gd name="T63" fmla="*/ 1 h 412"/>
                  <a:gd name="T64" fmla="*/ 93 w 382"/>
                  <a:gd name="T65" fmla="*/ 1 h 412"/>
                  <a:gd name="T66" fmla="*/ 99 w 382"/>
                  <a:gd name="T67" fmla="*/ 1 h 412"/>
                  <a:gd name="T68" fmla="*/ 106 w 382"/>
                  <a:gd name="T69" fmla="*/ 1 h 412"/>
                  <a:gd name="T70" fmla="*/ 111 w 382"/>
                  <a:gd name="T71" fmla="*/ 1 h 412"/>
                  <a:gd name="T72" fmla="*/ 117 w 382"/>
                  <a:gd name="T73" fmla="*/ 0 h 41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382" h="412">
                    <a:moveTo>
                      <a:pt x="371" y="0"/>
                    </a:moveTo>
                    <a:lnTo>
                      <a:pt x="374" y="15"/>
                    </a:lnTo>
                    <a:lnTo>
                      <a:pt x="379" y="31"/>
                    </a:lnTo>
                    <a:lnTo>
                      <a:pt x="382" y="48"/>
                    </a:lnTo>
                    <a:lnTo>
                      <a:pt x="381" y="65"/>
                    </a:lnTo>
                    <a:lnTo>
                      <a:pt x="370" y="71"/>
                    </a:lnTo>
                    <a:lnTo>
                      <a:pt x="356" y="79"/>
                    </a:lnTo>
                    <a:lnTo>
                      <a:pt x="342" y="86"/>
                    </a:lnTo>
                    <a:lnTo>
                      <a:pt x="328" y="94"/>
                    </a:lnTo>
                    <a:lnTo>
                      <a:pt x="314" y="102"/>
                    </a:lnTo>
                    <a:lnTo>
                      <a:pt x="304" y="109"/>
                    </a:lnTo>
                    <a:lnTo>
                      <a:pt x="297" y="114"/>
                    </a:lnTo>
                    <a:lnTo>
                      <a:pt x="295" y="118"/>
                    </a:lnTo>
                    <a:lnTo>
                      <a:pt x="282" y="128"/>
                    </a:lnTo>
                    <a:lnTo>
                      <a:pt x="268" y="137"/>
                    </a:lnTo>
                    <a:lnTo>
                      <a:pt x="253" y="147"/>
                    </a:lnTo>
                    <a:lnTo>
                      <a:pt x="238" y="156"/>
                    </a:lnTo>
                    <a:lnTo>
                      <a:pt x="223" y="165"/>
                    </a:lnTo>
                    <a:lnTo>
                      <a:pt x="208" y="173"/>
                    </a:lnTo>
                    <a:lnTo>
                      <a:pt x="193" y="182"/>
                    </a:lnTo>
                    <a:lnTo>
                      <a:pt x="180" y="192"/>
                    </a:lnTo>
                    <a:lnTo>
                      <a:pt x="165" y="201"/>
                    </a:lnTo>
                    <a:lnTo>
                      <a:pt x="151" y="211"/>
                    </a:lnTo>
                    <a:lnTo>
                      <a:pt x="138" y="223"/>
                    </a:lnTo>
                    <a:lnTo>
                      <a:pt x="127" y="234"/>
                    </a:lnTo>
                    <a:lnTo>
                      <a:pt x="116" y="247"/>
                    </a:lnTo>
                    <a:lnTo>
                      <a:pt x="107" y="261"/>
                    </a:lnTo>
                    <a:lnTo>
                      <a:pt x="100" y="276"/>
                    </a:lnTo>
                    <a:lnTo>
                      <a:pt x="94" y="293"/>
                    </a:lnTo>
                    <a:lnTo>
                      <a:pt x="90" y="324"/>
                    </a:lnTo>
                    <a:lnTo>
                      <a:pt x="87" y="355"/>
                    </a:lnTo>
                    <a:lnTo>
                      <a:pt x="85" y="384"/>
                    </a:lnTo>
                    <a:lnTo>
                      <a:pt x="76" y="412"/>
                    </a:lnTo>
                    <a:lnTo>
                      <a:pt x="71" y="405"/>
                    </a:lnTo>
                    <a:lnTo>
                      <a:pt x="69" y="392"/>
                    </a:lnTo>
                    <a:lnTo>
                      <a:pt x="68" y="379"/>
                    </a:lnTo>
                    <a:lnTo>
                      <a:pt x="66" y="367"/>
                    </a:lnTo>
                    <a:lnTo>
                      <a:pt x="60" y="345"/>
                    </a:lnTo>
                    <a:lnTo>
                      <a:pt x="54" y="322"/>
                    </a:lnTo>
                    <a:lnTo>
                      <a:pt x="47" y="298"/>
                    </a:lnTo>
                    <a:lnTo>
                      <a:pt x="41" y="275"/>
                    </a:lnTo>
                    <a:lnTo>
                      <a:pt x="36" y="250"/>
                    </a:lnTo>
                    <a:lnTo>
                      <a:pt x="32" y="226"/>
                    </a:lnTo>
                    <a:lnTo>
                      <a:pt x="30" y="202"/>
                    </a:lnTo>
                    <a:lnTo>
                      <a:pt x="31" y="178"/>
                    </a:lnTo>
                    <a:lnTo>
                      <a:pt x="26" y="169"/>
                    </a:lnTo>
                    <a:lnTo>
                      <a:pt x="18" y="160"/>
                    </a:lnTo>
                    <a:lnTo>
                      <a:pt x="9" y="154"/>
                    </a:lnTo>
                    <a:lnTo>
                      <a:pt x="0" y="147"/>
                    </a:lnTo>
                    <a:lnTo>
                      <a:pt x="17" y="134"/>
                    </a:lnTo>
                    <a:lnTo>
                      <a:pt x="37" y="122"/>
                    </a:lnTo>
                    <a:lnTo>
                      <a:pt x="59" y="111"/>
                    </a:lnTo>
                    <a:lnTo>
                      <a:pt x="82" y="99"/>
                    </a:lnTo>
                    <a:lnTo>
                      <a:pt x="106" y="89"/>
                    </a:lnTo>
                    <a:lnTo>
                      <a:pt x="131" y="80"/>
                    </a:lnTo>
                    <a:lnTo>
                      <a:pt x="155" y="71"/>
                    </a:lnTo>
                    <a:lnTo>
                      <a:pt x="180" y="63"/>
                    </a:lnTo>
                    <a:lnTo>
                      <a:pt x="203" y="54"/>
                    </a:lnTo>
                    <a:lnTo>
                      <a:pt x="224" y="48"/>
                    </a:lnTo>
                    <a:lnTo>
                      <a:pt x="244" y="42"/>
                    </a:lnTo>
                    <a:lnTo>
                      <a:pt x="260" y="37"/>
                    </a:lnTo>
                    <a:lnTo>
                      <a:pt x="275" y="34"/>
                    </a:lnTo>
                    <a:lnTo>
                      <a:pt x="286" y="30"/>
                    </a:lnTo>
                    <a:lnTo>
                      <a:pt x="292" y="29"/>
                    </a:lnTo>
                    <a:lnTo>
                      <a:pt x="295" y="28"/>
                    </a:lnTo>
                    <a:lnTo>
                      <a:pt x="297" y="26"/>
                    </a:lnTo>
                    <a:lnTo>
                      <a:pt x="306" y="23"/>
                    </a:lnTo>
                    <a:lnTo>
                      <a:pt x="314" y="20"/>
                    </a:lnTo>
                    <a:lnTo>
                      <a:pt x="324" y="16"/>
                    </a:lnTo>
                    <a:lnTo>
                      <a:pt x="333" y="12"/>
                    </a:lnTo>
                    <a:lnTo>
                      <a:pt x="342" y="8"/>
                    </a:lnTo>
                    <a:lnTo>
                      <a:pt x="351" y="5"/>
                    </a:lnTo>
                    <a:lnTo>
                      <a:pt x="360" y="1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Freeform 35"/>
              <p:cNvSpPr>
                <a:spLocks/>
              </p:cNvSpPr>
              <p:nvPr/>
            </p:nvSpPr>
            <p:spPr bwMode="auto">
              <a:xfrm>
                <a:off x="2089" y="2753"/>
                <a:ext cx="105" cy="184"/>
              </a:xfrm>
              <a:custGeom>
                <a:avLst/>
                <a:gdLst>
                  <a:gd name="T0" fmla="*/ 21 w 121"/>
                  <a:gd name="T1" fmla="*/ 1 h 319"/>
                  <a:gd name="T2" fmla="*/ 21 w 121"/>
                  <a:gd name="T3" fmla="*/ 1 h 319"/>
                  <a:gd name="T4" fmla="*/ 23 w 121"/>
                  <a:gd name="T5" fmla="*/ 1 h 319"/>
                  <a:gd name="T6" fmla="*/ 24 w 121"/>
                  <a:gd name="T7" fmla="*/ 1 h 319"/>
                  <a:gd name="T8" fmla="*/ 27 w 121"/>
                  <a:gd name="T9" fmla="*/ 1 h 319"/>
                  <a:gd name="T10" fmla="*/ 30 w 121"/>
                  <a:gd name="T11" fmla="*/ 2 h 319"/>
                  <a:gd name="T12" fmla="*/ 32 w 121"/>
                  <a:gd name="T13" fmla="*/ 2 h 319"/>
                  <a:gd name="T14" fmla="*/ 32 w 121"/>
                  <a:gd name="T15" fmla="*/ 2 h 319"/>
                  <a:gd name="T16" fmla="*/ 34 w 121"/>
                  <a:gd name="T17" fmla="*/ 2 h 319"/>
                  <a:gd name="T18" fmla="*/ 32 w 121"/>
                  <a:gd name="T19" fmla="*/ 2 h 319"/>
                  <a:gd name="T20" fmla="*/ 29 w 121"/>
                  <a:gd name="T21" fmla="*/ 2 h 319"/>
                  <a:gd name="T22" fmla="*/ 27 w 121"/>
                  <a:gd name="T23" fmla="*/ 1 h 319"/>
                  <a:gd name="T24" fmla="*/ 23 w 121"/>
                  <a:gd name="T25" fmla="*/ 1 h 319"/>
                  <a:gd name="T26" fmla="*/ 20 w 121"/>
                  <a:gd name="T27" fmla="*/ 1 h 319"/>
                  <a:gd name="T28" fmla="*/ 16 w 121"/>
                  <a:gd name="T29" fmla="*/ 1 h 319"/>
                  <a:gd name="T30" fmla="*/ 11 w 121"/>
                  <a:gd name="T31" fmla="*/ 1 h 319"/>
                  <a:gd name="T32" fmla="*/ 7 w 121"/>
                  <a:gd name="T33" fmla="*/ 1 h 319"/>
                  <a:gd name="T34" fmla="*/ 6 w 121"/>
                  <a:gd name="T35" fmla="*/ 1 h 319"/>
                  <a:gd name="T36" fmla="*/ 4 w 121"/>
                  <a:gd name="T37" fmla="*/ 1 h 319"/>
                  <a:gd name="T38" fmla="*/ 3 w 121"/>
                  <a:gd name="T39" fmla="*/ 1 h 319"/>
                  <a:gd name="T40" fmla="*/ 3 w 121"/>
                  <a:gd name="T41" fmla="*/ 1 h 319"/>
                  <a:gd name="T42" fmla="*/ 0 w 121"/>
                  <a:gd name="T43" fmla="*/ 1 h 319"/>
                  <a:gd name="T44" fmla="*/ 0 w 121"/>
                  <a:gd name="T45" fmla="*/ 1 h 319"/>
                  <a:gd name="T46" fmla="*/ 3 w 121"/>
                  <a:gd name="T47" fmla="*/ 1 h 319"/>
                  <a:gd name="T48" fmla="*/ 3 w 121"/>
                  <a:gd name="T49" fmla="*/ 1 h 319"/>
                  <a:gd name="T50" fmla="*/ 3 w 121"/>
                  <a:gd name="T51" fmla="*/ 0 h 319"/>
                  <a:gd name="T52" fmla="*/ 5 w 121"/>
                  <a:gd name="T53" fmla="*/ 1 h 319"/>
                  <a:gd name="T54" fmla="*/ 8 w 121"/>
                  <a:gd name="T55" fmla="*/ 1 h 319"/>
                  <a:gd name="T56" fmla="*/ 10 w 121"/>
                  <a:gd name="T57" fmla="*/ 1 h 319"/>
                  <a:gd name="T58" fmla="*/ 13 w 121"/>
                  <a:gd name="T59" fmla="*/ 1 h 319"/>
                  <a:gd name="T60" fmla="*/ 15 w 121"/>
                  <a:gd name="T61" fmla="*/ 1 h 319"/>
                  <a:gd name="T62" fmla="*/ 17 w 121"/>
                  <a:gd name="T63" fmla="*/ 1 h 319"/>
                  <a:gd name="T64" fmla="*/ 20 w 121"/>
                  <a:gd name="T65" fmla="*/ 1 h 319"/>
                  <a:gd name="T66" fmla="*/ 21 w 121"/>
                  <a:gd name="T67" fmla="*/ 1 h 31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121" h="319">
                    <a:moveTo>
                      <a:pt x="76" y="41"/>
                    </a:moveTo>
                    <a:lnTo>
                      <a:pt x="75" y="77"/>
                    </a:lnTo>
                    <a:lnTo>
                      <a:pt x="79" y="111"/>
                    </a:lnTo>
                    <a:lnTo>
                      <a:pt x="85" y="146"/>
                    </a:lnTo>
                    <a:lnTo>
                      <a:pt x="96" y="179"/>
                    </a:lnTo>
                    <a:lnTo>
                      <a:pt x="105" y="213"/>
                    </a:lnTo>
                    <a:lnTo>
                      <a:pt x="113" y="247"/>
                    </a:lnTo>
                    <a:lnTo>
                      <a:pt x="119" y="282"/>
                    </a:lnTo>
                    <a:lnTo>
                      <a:pt x="121" y="319"/>
                    </a:lnTo>
                    <a:lnTo>
                      <a:pt x="113" y="281"/>
                    </a:lnTo>
                    <a:lnTo>
                      <a:pt x="104" y="244"/>
                    </a:lnTo>
                    <a:lnTo>
                      <a:pt x="95" y="207"/>
                    </a:lnTo>
                    <a:lnTo>
                      <a:pt x="83" y="171"/>
                    </a:lnTo>
                    <a:lnTo>
                      <a:pt x="70" y="134"/>
                    </a:lnTo>
                    <a:lnTo>
                      <a:pt x="57" y="100"/>
                    </a:lnTo>
                    <a:lnTo>
                      <a:pt x="42" y="65"/>
                    </a:lnTo>
                    <a:lnTo>
                      <a:pt x="24" y="31"/>
                    </a:lnTo>
                    <a:lnTo>
                      <a:pt x="20" y="26"/>
                    </a:lnTo>
                    <a:lnTo>
                      <a:pt x="15" y="24"/>
                    </a:lnTo>
                    <a:lnTo>
                      <a:pt x="9" y="23"/>
                    </a:lnTo>
                    <a:lnTo>
                      <a:pt x="4" y="23"/>
                    </a:lnTo>
                    <a:lnTo>
                      <a:pt x="0" y="25"/>
                    </a:lnTo>
                    <a:lnTo>
                      <a:pt x="0" y="19"/>
                    </a:lnTo>
                    <a:lnTo>
                      <a:pt x="4" y="13"/>
                    </a:lnTo>
                    <a:lnTo>
                      <a:pt x="7" y="7"/>
                    </a:lnTo>
                    <a:lnTo>
                      <a:pt x="9" y="0"/>
                    </a:lnTo>
                    <a:lnTo>
                      <a:pt x="19" y="3"/>
                    </a:lnTo>
                    <a:lnTo>
                      <a:pt x="27" y="8"/>
                    </a:lnTo>
                    <a:lnTo>
                      <a:pt x="36" y="11"/>
                    </a:lnTo>
                    <a:lnTo>
                      <a:pt x="45" y="17"/>
                    </a:lnTo>
                    <a:lnTo>
                      <a:pt x="53" y="22"/>
                    </a:lnTo>
                    <a:lnTo>
                      <a:pt x="61" y="27"/>
                    </a:lnTo>
                    <a:lnTo>
                      <a:pt x="69" y="34"/>
                    </a:lnTo>
                    <a:lnTo>
                      <a:pt x="76" y="4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Freeform 36"/>
              <p:cNvSpPr>
                <a:spLocks/>
              </p:cNvSpPr>
              <p:nvPr/>
            </p:nvSpPr>
            <p:spPr bwMode="auto">
              <a:xfrm>
                <a:off x="2990" y="2757"/>
                <a:ext cx="11" cy="5"/>
              </a:xfrm>
              <a:custGeom>
                <a:avLst/>
                <a:gdLst>
                  <a:gd name="T0" fmla="*/ 11 w 11"/>
                  <a:gd name="T1" fmla="*/ 0 h 11"/>
                  <a:gd name="T2" fmla="*/ 11 w 11"/>
                  <a:gd name="T3" fmla="*/ 0 h 11"/>
                  <a:gd name="T4" fmla="*/ 10 w 11"/>
                  <a:gd name="T5" fmla="*/ 0 h 11"/>
                  <a:gd name="T6" fmla="*/ 8 w 11"/>
                  <a:gd name="T7" fmla="*/ 0 h 11"/>
                  <a:gd name="T8" fmla="*/ 6 w 11"/>
                  <a:gd name="T9" fmla="*/ 0 h 11"/>
                  <a:gd name="T10" fmla="*/ 1 w 11"/>
                  <a:gd name="T11" fmla="*/ 0 h 11"/>
                  <a:gd name="T12" fmla="*/ 0 w 11"/>
                  <a:gd name="T13" fmla="*/ 0 h 11"/>
                  <a:gd name="T14" fmla="*/ 2 w 11"/>
                  <a:gd name="T15" fmla="*/ 0 h 11"/>
                  <a:gd name="T16" fmla="*/ 7 w 11"/>
                  <a:gd name="T17" fmla="*/ 0 h 11"/>
                  <a:gd name="T18" fmla="*/ 11 w 11"/>
                  <a:gd name="T19" fmla="*/ 0 h 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" h="11">
                    <a:moveTo>
                      <a:pt x="11" y="3"/>
                    </a:moveTo>
                    <a:lnTo>
                      <a:pt x="11" y="5"/>
                    </a:lnTo>
                    <a:lnTo>
                      <a:pt x="10" y="6"/>
                    </a:lnTo>
                    <a:lnTo>
                      <a:pt x="8" y="8"/>
                    </a:lnTo>
                    <a:lnTo>
                      <a:pt x="6" y="11"/>
                    </a:lnTo>
                    <a:lnTo>
                      <a:pt x="1" y="11"/>
                    </a:lnTo>
                    <a:lnTo>
                      <a:pt x="0" y="5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" name="Freeform 37"/>
              <p:cNvSpPr>
                <a:spLocks/>
              </p:cNvSpPr>
              <p:nvPr/>
            </p:nvSpPr>
            <p:spPr bwMode="auto">
              <a:xfrm>
                <a:off x="2054" y="2810"/>
                <a:ext cx="101" cy="220"/>
              </a:xfrm>
              <a:custGeom>
                <a:avLst/>
                <a:gdLst>
                  <a:gd name="T0" fmla="*/ 16 w 115"/>
                  <a:gd name="T1" fmla="*/ 1 h 383"/>
                  <a:gd name="T2" fmla="*/ 14 w 115"/>
                  <a:gd name="T3" fmla="*/ 1 h 383"/>
                  <a:gd name="T4" fmla="*/ 11 w 115"/>
                  <a:gd name="T5" fmla="*/ 1 h 383"/>
                  <a:gd name="T6" fmla="*/ 10 w 115"/>
                  <a:gd name="T7" fmla="*/ 1 h 383"/>
                  <a:gd name="T8" fmla="*/ 11 w 115"/>
                  <a:gd name="T9" fmla="*/ 1 h 383"/>
                  <a:gd name="T10" fmla="*/ 14 w 115"/>
                  <a:gd name="T11" fmla="*/ 1 h 383"/>
                  <a:gd name="T12" fmla="*/ 16 w 115"/>
                  <a:gd name="T13" fmla="*/ 1 h 383"/>
                  <a:gd name="T14" fmla="*/ 18 w 115"/>
                  <a:gd name="T15" fmla="*/ 1 h 383"/>
                  <a:gd name="T16" fmla="*/ 22 w 115"/>
                  <a:gd name="T17" fmla="*/ 1 h 383"/>
                  <a:gd name="T18" fmla="*/ 25 w 115"/>
                  <a:gd name="T19" fmla="*/ 2 h 383"/>
                  <a:gd name="T20" fmla="*/ 28 w 115"/>
                  <a:gd name="T21" fmla="*/ 2 h 383"/>
                  <a:gd name="T22" fmla="*/ 32 w 115"/>
                  <a:gd name="T23" fmla="*/ 2 h 383"/>
                  <a:gd name="T24" fmla="*/ 36 w 115"/>
                  <a:gd name="T25" fmla="*/ 2 h 383"/>
                  <a:gd name="T26" fmla="*/ 35 w 115"/>
                  <a:gd name="T27" fmla="*/ 2 h 383"/>
                  <a:gd name="T28" fmla="*/ 33 w 115"/>
                  <a:gd name="T29" fmla="*/ 2 h 383"/>
                  <a:gd name="T30" fmla="*/ 32 w 115"/>
                  <a:gd name="T31" fmla="*/ 2 h 383"/>
                  <a:gd name="T32" fmla="*/ 32 w 115"/>
                  <a:gd name="T33" fmla="*/ 2 h 383"/>
                  <a:gd name="T34" fmla="*/ 31 w 115"/>
                  <a:gd name="T35" fmla="*/ 2 h 383"/>
                  <a:gd name="T36" fmla="*/ 28 w 115"/>
                  <a:gd name="T37" fmla="*/ 3 h 383"/>
                  <a:gd name="T38" fmla="*/ 26 w 115"/>
                  <a:gd name="T39" fmla="*/ 3 h 383"/>
                  <a:gd name="T40" fmla="*/ 23 w 115"/>
                  <a:gd name="T41" fmla="*/ 3 h 383"/>
                  <a:gd name="T42" fmla="*/ 22 w 115"/>
                  <a:gd name="T43" fmla="*/ 3 h 383"/>
                  <a:gd name="T44" fmla="*/ 19 w 115"/>
                  <a:gd name="T45" fmla="*/ 3 h 383"/>
                  <a:gd name="T46" fmla="*/ 18 w 115"/>
                  <a:gd name="T47" fmla="*/ 3 h 383"/>
                  <a:gd name="T48" fmla="*/ 17 w 115"/>
                  <a:gd name="T49" fmla="*/ 3 h 383"/>
                  <a:gd name="T50" fmla="*/ 21 w 115"/>
                  <a:gd name="T51" fmla="*/ 2 h 383"/>
                  <a:gd name="T52" fmla="*/ 24 w 115"/>
                  <a:gd name="T53" fmla="*/ 2 h 383"/>
                  <a:gd name="T54" fmla="*/ 25 w 115"/>
                  <a:gd name="T55" fmla="*/ 2 h 383"/>
                  <a:gd name="T56" fmla="*/ 28 w 115"/>
                  <a:gd name="T57" fmla="*/ 2 h 383"/>
                  <a:gd name="T58" fmla="*/ 25 w 115"/>
                  <a:gd name="T59" fmla="*/ 2 h 383"/>
                  <a:gd name="T60" fmla="*/ 22 w 115"/>
                  <a:gd name="T61" fmla="*/ 2 h 383"/>
                  <a:gd name="T62" fmla="*/ 19 w 115"/>
                  <a:gd name="T63" fmla="*/ 2 h 383"/>
                  <a:gd name="T64" fmla="*/ 17 w 115"/>
                  <a:gd name="T65" fmla="*/ 2 h 383"/>
                  <a:gd name="T66" fmla="*/ 15 w 115"/>
                  <a:gd name="T67" fmla="*/ 2 h 383"/>
                  <a:gd name="T68" fmla="*/ 12 w 115"/>
                  <a:gd name="T69" fmla="*/ 1 h 383"/>
                  <a:gd name="T70" fmla="*/ 11 w 115"/>
                  <a:gd name="T71" fmla="*/ 1 h 383"/>
                  <a:gd name="T72" fmla="*/ 11 w 115"/>
                  <a:gd name="T73" fmla="*/ 1 h 383"/>
                  <a:gd name="T74" fmla="*/ 10 w 115"/>
                  <a:gd name="T75" fmla="*/ 1 h 383"/>
                  <a:gd name="T76" fmla="*/ 10 w 115"/>
                  <a:gd name="T77" fmla="*/ 1 h 383"/>
                  <a:gd name="T78" fmla="*/ 10 w 115"/>
                  <a:gd name="T79" fmla="*/ 1 h 383"/>
                  <a:gd name="T80" fmla="*/ 10 w 115"/>
                  <a:gd name="T81" fmla="*/ 1 h 383"/>
                  <a:gd name="T82" fmla="*/ 9 w 115"/>
                  <a:gd name="T83" fmla="*/ 1 h 383"/>
                  <a:gd name="T84" fmla="*/ 7 w 115"/>
                  <a:gd name="T85" fmla="*/ 1 h 383"/>
                  <a:gd name="T86" fmla="*/ 4 w 115"/>
                  <a:gd name="T87" fmla="*/ 1 h 383"/>
                  <a:gd name="T88" fmla="*/ 0 w 115"/>
                  <a:gd name="T89" fmla="*/ 1 h 383"/>
                  <a:gd name="T90" fmla="*/ 4 w 115"/>
                  <a:gd name="T91" fmla="*/ 1 h 383"/>
                  <a:gd name="T92" fmla="*/ 4 w 115"/>
                  <a:gd name="T93" fmla="*/ 1 h 383"/>
                  <a:gd name="T94" fmla="*/ 7 w 115"/>
                  <a:gd name="T95" fmla="*/ 1 h 383"/>
                  <a:gd name="T96" fmla="*/ 8 w 115"/>
                  <a:gd name="T97" fmla="*/ 1 h 383"/>
                  <a:gd name="T98" fmla="*/ 10 w 115"/>
                  <a:gd name="T99" fmla="*/ 1 h 383"/>
                  <a:gd name="T100" fmla="*/ 11 w 115"/>
                  <a:gd name="T101" fmla="*/ 0 h 383"/>
                  <a:gd name="T102" fmla="*/ 13 w 115"/>
                  <a:gd name="T103" fmla="*/ 0 h 383"/>
                  <a:gd name="T104" fmla="*/ 16 w 115"/>
                  <a:gd name="T105" fmla="*/ 1 h 383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115" h="383">
                    <a:moveTo>
                      <a:pt x="52" y="6"/>
                    </a:moveTo>
                    <a:lnTo>
                      <a:pt x="45" y="20"/>
                    </a:lnTo>
                    <a:lnTo>
                      <a:pt x="38" y="34"/>
                    </a:lnTo>
                    <a:lnTo>
                      <a:pt x="33" y="48"/>
                    </a:lnTo>
                    <a:lnTo>
                      <a:pt x="37" y="64"/>
                    </a:lnTo>
                    <a:lnTo>
                      <a:pt x="44" y="99"/>
                    </a:lnTo>
                    <a:lnTo>
                      <a:pt x="51" y="132"/>
                    </a:lnTo>
                    <a:lnTo>
                      <a:pt x="59" y="166"/>
                    </a:lnTo>
                    <a:lnTo>
                      <a:pt x="68" y="198"/>
                    </a:lnTo>
                    <a:lnTo>
                      <a:pt x="77" y="231"/>
                    </a:lnTo>
                    <a:lnTo>
                      <a:pt x="89" y="263"/>
                    </a:lnTo>
                    <a:lnTo>
                      <a:pt x="101" y="295"/>
                    </a:lnTo>
                    <a:lnTo>
                      <a:pt x="115" y="326"/>
                    </a:lnTo>
                    <a:lnTo>
                      <a:pt x="111" y="334"/>
                    </a:lnTo>
                    <a:lnTo>
                      <a:pt x="107" y="343"/>
                    </a:lnTo>
                    <a:lnTo>
                      <a:pt x="104" y="352"/>
                    </a:lnTo>
                    <a:lnTo>
                      <a:pt x="101" y="361"/>
                    </a:lnTo>
                    <a:lnTo>
                      <a:pt x="97" y="371"/>
                    </a:lnTo>
                    <a:lnTo>
                      <a:pt x="91" y="378"/>
                    </a:lnTo>
                    <a:lnTo>
                      <a:pt x="84" y="382"/>
                    </a:lnTo>
                    <a:lnTo>
                      <a:pt x="74" y="383"/>
                    </a:lnTo>
                    <a:lnTo>
                      <a:pt x="68" y="383"/>
                    </a:lnTo>
                    <a:lnTo>
                      <a:pt x="62" y="383"/>
                    </a:lnTo>
                    <a:lnTo>
                      <a:pt x="58" y="381"/>
                    </a:lnTo>
                    <a:lnTo>
                      <a:pt x="55" y="376"/>
                    </a:lnTo>
                    <a:lnTo>
                      <a:pt x="67" y="369"/>
                    </a:lnTo>
                    <a:lnTo>
                      <a:pt x="75" y="358"/>
                    </a:lnTo>
                    <a:lnTo>
                      <a:pt x="81" y="344"/>
                    </a:lnTo>
                    <a:lnTo>
                      <a:pt x="88" y="331"/>
                    </a:lnTo>
                    <a:lnTo>
                      <a:pt x="80" y="310"/>
                    </a:lnTo>
                    <a:lnTo>
                      <a:pt x="71" y="288"/>
                    </a:lnTo>
                    <a:lnTo>
                      <a:pt x="63" y="266"/>
                    </a:lnTo>
                    <a:lnTo>
                      <a:pt x="54" y="244"/>
                    </a:lnTo>
                    <a:lnTo>
                      <a:pt x="47" y="221"/>
                    </a:lnTo>
                    <a:lnTo>
                      <a:pt x="40" y="199"/>
                    </a:lnTo>
                    <a:lnTo>
                      <a:pt x="37" y="175"/>
                    </a:lnTo>
                    <a:lnTo>
                      <a:pt x="35" y="151"/>
                    </a:lnTo>
                    <a:lnTo>
                      <a:pt x="32" y="153"/>
                    </a:lnTo>
                    <a:lnTo>
                      <a:pt x="31" y="155"/>
                    </a:lnTo>
                    <a:lnTo>
                      <a:pt x="31" y="159"/>
                    </a:lnTo>
                    <a:lnTo>
                      <a:pt x="31" y="161"/>
                    </a:lnTo>
                    <a:lnTo>
                      <a:pt x="29" y="126"/>
                    </a:lnTo>
                    <a:lnTo>
                      <a:pt x="21" y="94"/>
                    </a:lnTo>
                    <a:lnTo>
                      <a:pt x="10" y="64"/>
                    </a:lnTo>
                    <a:lnTo>
                      <a:pt x="0" y="35"/>
                    </a:lnTo>
                    <a:lnTo>
                      <a:pt x="8" y="32"/>
                    </a:lnTo>
                    <a:lnTo>
                      <a:pt x="14" y="26"/>
                    </a:lnTo>
                    <a:lnTo>
                      <a:pt x="20" y="18"/>
                    </a:lnTo>
                    <a:lnTo>
                      <a:pt x="24" y="10"/>
                    </a:lnTo>
                    <a:lnTo>
                      <a:pt x="30" y="3"/>
                    </a:lnTo>
                    <a:lnTo>
                      <a:pt x="36" y="0"/>
                    </a:lnTo>
                    <a:lnTo>
                      <a:pt x="43" y="0"/>
                    </a:lnTo>
                    <a:lnTo>
                      <a:pt x="52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Freeform 38"/>
              <p:cNvSpPr>
                <a:spLocks/>
              </p:cNvSpPr>
              <p:nvPr/>
            </p:nvSpPr>
            <p:spPr bwMode="auto">
              <a:xfrm>
                <a:off x="1713" y="2929"/>
                <a:ext cx="338" cy="312"/>
              </a:xfrm>
              <a:custGeom>
                <a:avLst/>
                <a:gdLst>
                  <a:gd name="T0" fmla="*/ 88 w 386"/>
                  <a:gd name="T1" fmla="*/ 1 h 543"/>
                  <a:gd name="T2" fmla="*/ 78 w 386"/>
                  <a:gd name="T3" fmla="*/ 2 h 543"/>
                  <a:gd name="T4" fmla="*/ 71 w 386"/>
                  <a:gd name="T5" fmla="*/ 3 h 543"/>
                  <a:gd name="T6" fmla="*/ 64 w 386"/>
                  <a:gd name="T7" fmla="*/ 3 h 543"/>
                  <a:gd name="T8" fmla="*/ 64 w 386"/>
                  <a:gd name="T9" fmla="*/ 3 h 543"/>
                  <a:gd name="T10" fmla="*/ 71 w 386"/>
                  <a:gd name="T11" fmla="*/ 3 h 543"/>
                  <a:gd name="T12" fmla="*/ 77 w 386"/>
                  <a:gd name="T13" fmla="*/ 3 h 543"/>
                  <a:gd name="T14" fmla="*/ 81 w 386"/>
                  <a:gd name="T15" fmla="*/ 3 h 543"/>
                  <a:gd name="T16" fmla="*/ 87 w 386"/>
                  <a:gd name="T17" fmla="*/ 2 h 543"/>
                  <a:gd name="T18" fmla="*/ 92 w 386"/>
                  <a:gd name="T19" fmla="*/ 2 h 543"/>
                  <a:gd name="T20" fmla="*/ 95 w 386"/>
                  <a:gd name="T21" fmla="*/ 2 h 543"/>
                  <a:gd name="T22" fmla="*/ 102 w 386"/>
                  <a:gd name="T23" fmla="*/ 2 h 543"/>
                  <a:gd name="T24" fmla="*/ 104 w 386"/>
                  <a:gd name="T25" fmla="*/ 2 h 543"/>
                  <a:gd name="T26" fmla="*/ 102 w 386"/>
                  <a:gd name="T27" fmla="*/ 2 h 543"/>
                  <a:gd name="T28" fmla="*/ 92 w 386"/>
                  <a:gd name="T29" fmla="*/ 2 h 543"/>
                  <a:gd name="T30" fmla="*/ 84 w 386"/>
                  <a:gd name="T31" fmla="*/ 3 h 543"/>
                  <a:gd name="T32" fmla="*/ 92 w 386"/>
                  <a:gd name="T33" fmla="*/ 3 h 543"/>
                  <a:gd name="T34" fmla="*/ 103 w 386"/>
                  <a:gd name="T35" fmla="*/ 2 h 543"/>
                  <a:gd name="T36" fmla="*/ 116 w 386"/>
                  <a:gd name="T37" fmla="*/ 2 h 543"/>
                  <a:gd name="T38" fmla="*/ 110 w 386"/>
                  <a:gd name="T39" fmla="*/ 2 h 543"/>
                  <a:gd name="T40" fmla="*/ 102 w 386"/>
                  <a:gd name="T41" fmla="*/ 3 h 543"/>
                  <a:gd name="T42" fmla="*/ 93 w 386"/>
                  <a:gd name="T43" fmla="*/ 3 h 543"/>
                  <a:gd name="T44" fmla="*/ 88 w 386"/>
                  <a:gd name="T45" fmla="*/ 3 h 543"/>
                  <a:gd name="T46" fmla="*/ 81 w 386"/>
                  <a:gd name="T47" fmla="*/ 3 h 543"/>
                  <a:gd name="T48" fmla="*/ 77 w 386"/>
                  <a:gd name="T49" fmla="*/ 3 h 543"/>
                  <a:gd name="T50" fmla="*/ 72 w 386"/>
                  <a:gd name="T51" fmla="*/ 3 h 543"/>
                  <a:gd name="T52" fmla="*/ 67 w 386"/>
                  <a:gd name="T53" fmla="*/ 3 h 543"/>
                  <a:gd name="T54" fmla="*/ 63 w 386"/>
                  <a:gd name="T55" fmla="*/ 3 h 543"/>
                  <a:gd name="T56" fmla="*/ 57 w 386"/>
                  <a:gd name="T57" fmla="*/ 3 h 543"/>
                  <a:gd name="T58" fmla="*/ 50 w 386"/>
                  <a:gd name="T59" fmla="*/ 3 h 543"/>
                  <a:gd name="T60" fmla="*/ 46 w 386"/>
                  <a:gd name="T61" fmla="*/ 3 h 543"/>
                  <a:gd name="T62" fmla="*/ 40 w 386"/>
                  <a:gd name="T63" fmla="*/ 3 h 543"/>
                  <a:gd name="T64" fmla="*/ 32 w 386"/>
                  <a:gd name="T65" fmla="*/ 3 h 543"/>
                  <a:gd name="T66" fmla="*/ 19 w 386"/>
                  <a:gd name="T67" fmla="*/ 3 h 543"/>
                  <a:gd name="T68" fmla="*/ 5 w 386"/>
                  <a:gd name="T69" fmla="*/ 3 h 543"/>
                  <a:gd name="T70" fmla="*/ 4 w 386"/>
                  <a:gd name="T71" fmla="*/ 2 h 543"/>
                  <a:gd name="T72" fmla="*/ 8 w 386"/>
                  <a:gd name="T73" fmla="*/ 2 h 543"/>
                  <a:gd name="T74" fmla="*/ 13 w 386"/>
                  <a:gd name="T75" fmla="*/ 2 h 543"/>
                  <a:gd name="T76" fmla="*/ 18 w 386"/>
                  <a:gd name="T77" fmla="*/ 1 h 543"/>
                  <a:gd name="T78" fmla="*/ 26 w 386"/>
                  <a:gd name="T79" fmla="*/ 1 h 543"/>
                  <a:gd name="T80" fmla="*/ 25 w 386"/>
                  <a:gd name="T81" fmla="*/ 1 h 543"/>
                  <a:gd name="T82" fmla="*/ 19 w 386"/>
                  <a:gd name="T83" fmla="*/ 2 h 543"/>
                  <a:gd name="T84" fmla="*/ 13 w 386"/>
                  <a:gd name="T85" fmla="*/ 2 h 543"/>
                  <a:gd name="T86" fmla="*/ 14 w 386"/>
                  <a:gd name="T87" fmla="*/ 3 h 543"/>
                  <a:gd name="T88" fmla="*/ 28 w 386"/>
                  <a:gd name="T89" fmla="*/ 3 h 543"/>
                  <a:gd name="T90" fmla="*/ 40 w 386"/>
                  <a:gd name="T91" fmla="*/ 3 h 543"/>
                  <a:gd name="T92" fmla="*/ 48 w 386"/>
                  <a:gd name="T93" fmla="*/ 3 h 543"/>
                  <a:gd name="T94" fmla="*/ 53 w 386"/>
                  <a:gd name="T95" fmla="*/ 3 h 543"/>
                  <a:gd name="T96" fmla="*/ 60 w 386"/>
                  <a:gd name="T97" fmla="*/ 3 h 543"/>
                  <a:gd name="T98" fmla="*/ 54 w 386"/>
                  <a:gd name="T99" fmla="*/ 3 h 543"/>
                  <a:gd name="T100" fmla="*/ 49 w 386"/>
                  <a:gd name="T101" fmla="*/ 3 h 543"/>
                  <a:gd name="T102" fmla="*/ 49 w 386"/>
                  <a:gd name="T103" fmla="*/ 3 h 543"/>
                  <a:gd name="T104" fmla="*/ 56 w 386"/>
                  <a:gd name="T105" fmla="*/ 3 h 543"/>
                  <a:gd name="T106" fmla="*/ 60 w 386"/>
                  <a:gd name="T107" fmla="*/ 3 h 543"/>
                  <a:gd name="T108" fmla="*/ 68 w 386"/>
                  <a:gd name="T109" fmla="*/ 2 h 543"/>
                  <a:gd name="T110" fmla="*/ 78 w 386"/>
                  <a:gd name="T111" fmla="*/ 1 h 543"/>
                  <a:gd name="T112" fmla="*/ 87 w 386"/>
                  <a:gd name="T113" fmla="*/ 1 h 543"/>
                  <a:gd name="T114" fmla="*/ 93 w 386"/>
                  <a:gd name="T115" fmla="*/ 1 h 543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386" h="543">
                    <a:moveTo>
                      <a:pt x="305" y="41"/>
                    </a:moveTo>
                    <a:lnTo>
                      <a:pt x="299" y="87"/>
                    </a:lnTo>
                    <a:lnTo>
                      <a:pt x="291" y="133"/>
                    </a:lnTo>
                    <a:lnTo>
                      <a:pt x="280" y="178"/>
                    </a:lnTo>
                    <a:lnTo>
                      <a:pt x="268" y="223"/>
                    </a:lnTo>
                    <a:lnTo>
                      <a:pt x="257" y="268"/>
                    </a:lnTo>
                    <a:lnTo>
                      <a:pt x="246" y="313"/>
                    </a:lnTo>
                    <a:lnTo>
                      <a:pt x="237" y="357"/>
                    </a:lnTo>
                    <a:lnTo>
                      <a:pt x="232" y="402"/>
                    </a:lnTo>
                    <a:lnTo>
                      <a:pt x="227" y="415"/>
                    </a:lnTo>
                    <a:lnTo>
                      <a:pt x="220" y="423"/>
                    </a:lnTo>
                    <a:lnTo>
                      <a:pt x="210" y="431"/>
                    </a:lnTo>
                    <a:lnTo>
                      <a:pt x="202" y="440"/>
                    </a:lnTo>
                    <a:lnTo>
                      <a:pt x="206" y="457"/>
                    </a:lnTo>
                    <a:lnTo>
                      <a:pt x="212" y="470"/>
                    </a:lnTo>
                    <a:lnTo>
                      <a:pt x="219" y="484"/>
                    </a:lnTo>
                    <a:lnTo>
                      <a:pt x="227" y="498"/>
                    </a:lnTo>
                    <a:lnTo>
                      <a:pt x="235" y="484"/>
                    </a:lnTo>
                    <a:lnTo>
                      <a:pt x="242" y="469"/>
                    </a:lnTo>
                    <a:lnTo>
                      <a:pt x="247" y="454"/>
                    </a:lnTo>
                    <a:lnTo>
                      <a:pt x="252" y="439"/>
                    </a:lnTo>
                    <a:lnTo>
                      <a:pt x="257" y="424"/>
                    </a:lnTo>
                    <a:lnTo>
                      <a:pt x="261" y="409"/>
                    </a:lnTo>
                    <a:lnTo>
                      <a:pt x="266" y="394"/>
                    </a:lnTo>
                    <a:lnTo>
                      <a:pt x="272" y="378"/>
                    </a:lnTo>
                    <a:lnTo>
                      <a:pt x="278" y="362"/>
                    </a:lnTo>
                    <a:lnTo>
                      <a:pt x="285" y="345"/>
                    </a:lnTo>
                    <a:lnTo>
                      <a:pt x="292" y="328"/>
                    </a:lnTo>
                    <a:lnTo>
                      <a:pt x="298" y="310"/>
                    </a:lnTo>
                    <a:lnTo>
                      <a:pt x="304" y="292"/>
                    </a:lnTo>
                    <a:lnTo>
                      <a:pt x="308" y="275"/>
                    </a:lnTo>
                    <a:lnTo>
                      <a:pt x="312" y="256"/>
                    </a:lnTo>
                    <a:lnTo>
                      <a:pt x="315" y="239"/>
                    </a:lnTo>
                    <a:lnTo>
                      <a:pt x="321" y="235"/>
                    </a:lnTo>
                    <a:lnTo>
                      <a:pt x="327" y="233"/>
                    </a:lnTo>
                    <a:lnTo>
                      <a:pt x="334" y="231"/>
                    </a:lnTo>
                    <a:lnTo>
                      <a:pt x="339" y="228"/>
                    </a:lnTo>
                    <a:lnTo>
                      <a:pt x="342" y="233"/>
                    </a:lnTo>
                    <a:lnTo>
                      <a:pt x="345" y="238"/>
                    </a:lnTo>
                    <a:lnTo>
                      <a:pt x="348" y="243"/>
                    </a:lnTo>
                    <a:lnTo>
                      <a:pt x="344" y="250"/>
                    </a:lnTo>
                    <a:lnTo>
                      <a:pt x="335" y="279"/>
                    </a:lnTo>
                    <a:lnTo>
                      <a:pt x="326" y="307"/>
                    </a:lnTo>
                    <a:lnTo>
                      <a:pt x="314" y="334"/>
                    </a:lnTo>
                    <a:lnTo>
                      <a:pt x="304" y="362"/>
                    </a:lnTo>
                    <a:lnTo>
                      <a:pt x="293" y="391"/>
                    </a:lnTo>
                    <a:lnTo>
                      <a:pt x="285" y="419"/>
                    </a:lnTo>
                    <a:lnTo>
                      <a:pt x="278" y="447"/>
                    </a:lnTo>
                    <a:lnTo>
                      <a:pt x="274" y="476"/>
                    </a:lnTo>
                    <a:lnTo>
                      <a:pt x="289" y="453"/>
                    </a:lnTo>
                    <a:lnTo>
                      <a:pt x="303" y="430"/>
                    </a:lnTo>
                    <a:lnTo>
                      <a:pt x="315" y="406"/>
                    </a:lnTo>
                    <a:lnTo>
                      <a:pt x="328" y="383"/>
                    </a:lnTo>
                    <a:lnTo>
                      <a:pt x="341" y="359"/>
                    </a:lnTo>
                    <a:lnTo>
                      <a:pt x="354" y="336"/>
                    </a:lnTo>
                    <a:lnTo>
                      <a:pt x="369" y="315"/>
                    </a:lnTo>
                    <a:lnTo>
                      <a:pt x="386" y="294"/>
                    </a:lnTo>
                    <a:lnTo>
                      <a:pt x="380" y="315"/>
                    </a:lnTo>
                    <a:lnTo>
                      <a:pt x="372" y="336"/>
                    </a:lnTo>
                    <a:lnTo>
                      <a:pt x="362" y="355"/>
                    </a:lnTo>
                    <a:lnTo>
                      <a:pt x="353" y="375"/>
                    </a:lnTo>
                    <a:lnTo>
                      <a:pt x="343" y="393"/>
                    </a:lnTo>
                    <a:lnTo>
                      <a:pt x="333" y="413"/>
                    </a:lnTo>
                    <a:lnTo>
                      <a:pt x="323" y="431"/>
                    </a:lnTo>
                    <a:lnTo>
                      <a:pt x="315" y="450"/>
                    </a:lnTo>
                    <a:lnTo>
                      <a:pt x="307" y="459"/>
                    </a:lnTo>
                    <a:lnTo>
                      <a:pt x="301" y="469"/>
                    </a:lnTo>
                    <a:lnTo>
                      <a:pt x="296" y="480"/>
                    </a:lnTo>
                    <a:lnTo>
                      <a:pt x="290" y="491"/>
                    </a:lnTo>
                    <a:lnTo>
                      <a:pt x="284" y="503"/>
                    </a:lnTo>
                    <a:lnTo>
                      <a:pt x="277" y="512"/>
                    </a:lnTo>
                    <a:lnTo>
                      <a:pt x="269" y="520"/>
                    </a:lnTo>
                    <a:lnTo>
                      <a:pt x="259" y="525"/>
                    </a:lnTo>
                    <a:lnTo>
                      <a:pt x="255" y="522"/>
                    </a:lnTo>
                    <a:lnTo>
                      <a:pt x="251" y="521"/>
                    </a:lnTo>
                    <a:lnTo>
                      <a:pt x="246" y="521"/>
                    </a:lnTo>
                    <a:lnTo>
                      <a:pt x="242" y="522"/>
                    </a:lnTo>
                    <a:lnTo>
                      <a:pt x="237" y="523"/>
                    </a:lnTo>
                    <a:lnTo>
                      <a:pt x="232" y="525"/>
                    </a:lnTo>
                    <a:lnTo>
                      <a:pt x="228" y="526"/>
                    </a:lnTo>
                    <a:lnTo>
                      <a:pt x="223" y="528"/>
                    </a:lnTo>
                    <a:lnTo>
                      <a:pt x="220" y="535"/>
                    </a:lnTo>
                    <a:lnTo>
                      <a:pt x="214" y="540"/>
                    </a:lnTo>
                    <a:lnTo>
                      <a:pt x="208" y="542"/>
                    </a:lnTo>
                    <a:lnTo>
                      <a:pt x="202" y="543"/>
                    </a:lnTo>
                    <a:lnTo>
                      <a:pt x="196" y="542"/>
                    </a:lnTo>
                    <a:lnTo>
                      <a:pt x="187" y="541"/>
                    </a:lnTo>
                    <a:lnTo>
                      <a:pt x="182" y="540"/>
                    </a:lnTo>
                    <a:lnTo>
                      <a:pt x="175" y="537"/>
                    </a:lnTo>
                    <a:lnTo>
                      <a:pt x="164" y="534"/>
                    </a:lnTo>
                    <a:lnTo>
                      <a:pt x="158" y="528"/>
                    </a:lnTo>
                    <a:lnTo>
                      <a:pt x="152" y="521"/>
                    </a:lnTo>
                    <a:lnTo>
                      <a:pt x="147" y="513"/>
                    </a:lnTo>
                    <a:lnTo>
                      <a:pt x="141" y="505"/>
                    </a:lnTo>
                    <a:lnTo>
                      <a:pt x="136" y="497"/>
                    </a:lnTo>
                    <a:lnTo>
                      <a:pt x="129" y="491"/>
                    </a:lnTo>
                    <a:lnTo>
                      <a:pt x="118" y="487"/>
                    </a:lnTo>
                    <a:lnTo>
                      <a:pt x="118" y="474"/>
                    </a:lnTo>
                    <a:lnTo>
                      <a:pt x="106" y="463"/>
                    </a:lnTo>
                    <a:lnTo>
                      <a:pt x="92" y="453"/>
                    </a:lnTo>
                    <a:lnTo>
                      <a:pt x="77" y="444"/>
                    </a:lnTo>
                    <a:lnTo>
                      <a:pt x="63" y="436"/>
                    </a:lnTo>
                    <a:lnTo>
                      <a:pt x="47" y="429"/>
                    </a:lnTo>
                    <a:lnTo>
                      <a:pt x="32" y="422"/>
                    </a:lnTo>
                    <a:lnTo>
                      <a:pt x="17" y="415"/>
                    </a:lnTo>
                    <a:lnTo>
                      <a:pt x="1" y="408"/>
                    </a:lnTo>
                    <a:lnTo>
                      <a:pt x="0" y="384"/>
                    </a:lnTo>
                    <a:lnTo>
                      <a:pt x="4" y="359"/>
                    </a:lnTo>
                    <a:lnTo>
                      <a:pt x="11" y="333"/>
                    </a:lnTo>
                    <a:lnTo>
                      <a:pt x="17" y="307"/>
                    </a:lnTo>
                    <a:lnTo>
                      <a:pt x="25" y="291"/>
                    </a:lnTo>
                    <a:lnTo>
                      <a:pt x="32" y="273"/>
                    </a:lnTo>
                    <a:lnTo>
                      <a:pt x="37" y="256"/>
                    </a:lnTo>
                    <a:lnTo>
                      <a:pt x="41" y="238"/>
                    </a:lnTo>
                    <a:lnTo>
                      <a:pt x="46" y="220"/>
                    </a:lnTo>
                    <a:lnTo>
                      <a:pt x="53" y="203"/>
                    </a:lnTo>
                    <a:lnTo>
                      <a:pt x="61" y="186"/>
                    </a:lnTo>
                    <a:lnTo>
                      <a:pt x="71" y="171"/>
                    </a:lnTo>
                    <a:lnTo>
                      <a:pt x="85" y="171"/>
                    </a:lnTo>
                    <a:lnTo>
                      <a:pt x="86" y="179"/>
                    </a:lnTo>
                    <a:lnTo>
                      <a:pt x="82" y="187"/>
                    </a:lnTo>
                    <a:lnTo>
                      <a:pt x="77" y="194"/>
                    </a:lnTo>
                    <a:lnTo>
                      <a:pt x="83" y="202"/>
                    </a:lnTo>
                    <a:lnTo>
                      <a:pt x="78" y="226"/>
                    </a:lnTo>
                    <a:lnTo>
                      <a:pt x="71" y="249"/>
                    </a:lnTo>
                    <a:lnTo>
                      <a:pt x="64" y="272"/>
                    </a:lnTo>
                    <a:lnTo>
                      <a:pt x="56" y="295"/>
                    </a:lnTo>
                    <a:lnTo>
                      <a:pt x="48" y="318"/>
                    </a:lnTo>
                    <a:lnTo>
                      <a:pt x="41" y="341"/>
                    </a:lnTo>
                    <a:lnTo>
                      <a:pt x="34" y="364"/>
                    </a:lnTo>
                    <a:lnTo>
                      <a:pt x="30" y="389"/>
                    </a:lnTo>
                    <a:lnTo>
                      <a:pt x="44" y="399"/>
                    </a:lnTo>
                    <a:lnTo>
                      <a:pt x="60" y="409"/>
                    </a:lnTo>
                    <a:lnTo>
                      <a:pt x="76" y="417"/>
                    </a:lnTo>
                    <a:lnTo>
                      <a:pt x="92" y="427"/>
                    </a:lnTo>
                    <a:lnTo>
                      <a:pt x="108" y="436"/>
                    </a:lnTo>
                    <a:lnTo>
                      <a:pt x="122" y="447"/>
                    </a:lnTo>
                    <a:lnTo>
                      <a:pt x="133" y="460"/>
                    </a:lnTo>
                    <a:lnTo>
                      <a:pt x="143" y="476"/>
                    </a:lnTo>
                    <a:lnTo>
                      <a:pt x="151" y="480"/>
                    </a:lnTo>
                    <a:lnTo>
                      <a:pt x="159" y="487"/>
                    </a:lnTo>
                    <a:lnTo>
                      <a:pt x="164" y="493"/>
                    </a:lnTo>
                    <a:lnTo>
                      <a:pt x="170" y="502"/>
                    </a:lnTo>
                    <a:lnTo>
                      <a:pt x="176" y="508"/>
                    </a:lnTo>
                    <a:lnTo>
                      <a:pt x="183" y="513"/>
                    </a:lnTo>
                    <a:lnTo>
                      <a:pt x="191" y="515"/>
                    </a:lnTo>
                    <a:lnTo>
                      <a:pt x="200" y="513"/>
                    </a:lnTo>
                    <a:lnTo>
                      <a:pt x="191" y="492"/>
                    </a:lnTo>
                    <a:lnTo>
                      <a:pt x="183" y="469"/>
                    </a:lnTo>
                    <a:lnTo>
                      <a:pt x="179" y="446"/>
                    </a:lnTo>
                    <a:lnTo>
                      <a:pt x="182" y="421"/>
                    </a:lnTo>
                    <a:lnTo>
                      <a:pt x="174" y="416"/>
                    </a:lnTo>
                    <a:lnTo>
                      <a:pt x="163" y="412"/>
                    </a:lnTo>
                    <a:lnTo>
                      <a:pt x="156" y="406"/>
                    </a:lnTo>
                    <a:lnTo>
                      <a:pt x="158" y="397"/>
                    </a:lnTo>
                    <a:lnTo>
                      <a:pt x="163" y="389"/>
                    </a:lnTo>
                    <a:lnTo>
                      <a:pt x="169" y="387"/>
                    </a:lnTo>
                    <a:lnTo>
                      <a:pt x="176" y="390"/>
                    </a:lnTo>
                    <a:lnTo>
                      <a:pt x="183" y="393"/>
                    </a:lnTo>
                    <a:lnTo>
                      <a:pt x="190" y="398"/>
                    </a:lnTo>
                    <a:lnTo>
                      <a:pt x="197" y="399"/>
                    </a:lnTo>
                    <a:lnTo>
                      <a:pt x="201" y="394"/>
                    </a:lnTo>
                    <a:lnTo>
                      <a:pt x="206" y="383"/>
                    </a:lnTo>
                    <a:lnTo>
                      <a:pt x="215" y="336"/>
                    </a:lnTo>
                    <a:lnTo>
                      <a:pt x="225" y="287"/>
                    </a:lnTo>
                    <a:lnTo>
                      <a:pt x="236" y="240"/>
                    </a:lnTo>
                    <a:lnTo>
                      <a:pt x="246" y="193"/>
                    </a:lnTo>
                    <a:lnTo>
                      <a:pt x="257" y="145"/>
                    </a:lnTo>
                    <a:lnTo>
                      <a:pt x="267" y="98"/>
                    </a:lnTo>
                    <a:lnTo>
                      <a:pt x="277" y="51"/>
                    </a:lnTo>
                    <a:lnTo>
                      <a:pt x="286" y="3"/>
                    </a:lnTo>
                    <a:lnTo>
                      <a:pt x="303" y="0"/>
                    </a:lnTo>
                    <a:lnTo>
                      <a:pt x="308" y="11"/>
                    </a:lnTo>
                    <a:lnTo>
                      <a:pt x="307" y="28"/>
                    </a:lnTo>
                    <a:lnTo>
                      <a:pt x="305" y="4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Freeform 39"/>
              <p:cNvSpPr>
                <a:spLocks/>
              </p:cNvSpPr>
              <p:nvPr/>
            </p:nvSpPr>
            <p:spPr bwMode="auto">
              <a:xfrm>
                <a:off x="1858" y="3122"/>
                <a:ext cx="283" cy="627"/>
              </a:xfrm>
              <a:custGeom>
                <a:avLst/>
                <a:gdLst>
                  <a:gd name="T0" fmla="*/ 79 w 323"/>
                  <a:gd name="T1" fmla="*/ 1 h 1091"/>
                  <a:gd name="T2" fmla="*/ 71 w 323"/>
                  <a:gd name="T3" fmla="*/ 3 h 1091"/>
                  <a:gd name="T4" fmla="*/ 58 w 323"/>
                  <a:gd name="T5" fmla="*/ 3 h 1091"/>
                  <a:gd name="T6" fmla="*/ 44 w 323"/>
                  <a:gd name="T7" fmla="*/ 2 h 1091"/>
                  <a:gd name="T8" fmla="*/ 35 w 323"/>
                  <a:gd name="T9" fmla="*/ 3 h 1091"/>
                  <a:gd name="T10" fmla="*/ 31 w 323"/>
                  <a:gd name="T11" fmla="*/ 4 h 1091"/>
                  <a:gd name="T12" fmla="*/ 26 w 323"/>
                  <a:gd name="T13" fmla="*/ 5 h 1091"/>
                  <a:gd name="T14" fmla="*/ 18 w 323"/>
                  <a:gd name="T15" fmla="*/ 6 h 1091"/>
                  <a:gd name="T16" fmla="*/ 18 w 323"/>
                  <a:gd name="T17" fmla="*/ 7 h 1091"/>
                  <a:gd name="T18" fmla="*/ 27 w 323"/>
                  <a:gd name="T19" fmla="*/ 6 h 1091"/>
                  <a:gd name="T20" fmla="*/ 46 w 323"/>
                  <a:gd name="T21" fmla="*/ 6 h 1091"/>
                  <a:gd name="T22" fmla="*/ 63 w 323"/>
                  <a:gd name="T23" fmla="*/ 4 h 1091"/>
                  <a:gd name="T24" fmla="*/ 77 w 323"/>
                  <a:gd name="T25" fmla="*/ 3 h 1091"/>
                  <a:gd name="T26" fmla="*/ 88 w 323"/>
                  <a:gd name="T27" fmla="*/ 2 h 1091"/>
                  <a:gd name="T28" fmla="*/ 91 w 323"/>
                  <a:gd name="T29" fmla="*/ 1 h 1091"/>
                  <a:gd name="T30" fmla="*/ 97 w 323"/>
                  <a:gd name="T31" fmla="*/ 1 h 1091"/>
                  <a:gd name="T32" fmla="*/ 96 w 323"/>
                  <a:gd name="T33" fmla="*/ 2 h 1091"/>
                  <a:gd name="T34" fmla="*/ 88 w 323"/>
                  <a:gd name="T35" fmla="*/ 3 h 1091"/>
                  <a:gd name="T36" fmla="*/ 84 w 323"/>
                  <a:gd name="T37" fmla="*/ 3 h 1091"/>
                  <a:gd name="T38" fmla="*/ 77 w 323"/>
                  <a:gd name="T39" fmla="*/ 4 h 1091"/>
                  <a:gd name="T40" fmla="*/ 63 w 323"/>
                  <a:gd name="T41" fmla="*/ 5 h 1091"/>
                  <a:gd name="T42" fmla="*/ 45 w 323"/>
                  <a:gd name="T43" fmla="*/ 6 h 1091"/>
                  <a:gd name="T44" fmla="*/ 27 w 323"/>
                  <a:gd name="T45" fmla="*/ 7 h 1091"/>
                  <a:gd name="T46" fmla="*/ 22 w 323"/>
                  <a:gd name="T47" fmla="*/ 7 h 1091"/>
                  <a:gd name="T48" fmla="*/ 9 w 323"/>
                  <a:gd name="T49" fmla="*/ 7 h 1091"/>
                  <a:gd name="T50" fmla="*/ 9 w 323"/>
                  <a:gd name="T51" fmla="*/ 6 h 1091"/>
                  <a:gd name="T52" fmla="*/ 14 w 323"/>
                  <a:gd name="T53" fmla="*/ 5 h 1091"/>
                  <a:gd name="T54" fmla="*/ 20 w 323"/>
                  <a:gd name="T55" fmla="*/ 4 h 1091"/>
                  <a:gd name="T56" fmla="*/ 26 w 323"/>
                  <a:gd name="T57" fmla="*/ 3 h 1091"/>
                  <a:gd name="T58" fmla="*/ 26 w 323"/>
                  <a:gd name="T59" fmla="*/ 2 h 1091"/>
                  <a:gd name="T60" fmla="*/ 16 w 323"/>
                  <a:gd name="T61" fmla="*/ 2 h 1091"/>
                  <a:gd name="T62" fmla="*/ 6 w 323"/>
                  <a:gd name="T63" fmla="*/ 2 h 1091"/>
                  <a:gd name="T64" fmla="*/ 4 w 323"/>
                  <a:gd name="T65" fmla="*/ 2 h 1091"/>
                  <a:gd name="T66" fmla="*/ 0 w 323"/>
                  <a:gd name="T67" fmla="*/ 2 h 1091"/>
                  <a:gd name="T68" fmla="*/ 9 w 323"/>
                  <a:gd name="T69" fmla="*/ 2 h 1091"/>
                  <a:gd name="T70" fmla="*/ 11 w 323"/>
                  <a:gd name="T71" fmla="*/ 2 h 1091"/>
                  <a:gd name="T72" fmla="*/ 11 w 323"/>
                  <a:gd name="T73" fmla="*/ 2 h 1091"/>
                  <a:gd name="T74" fmla="*/ 22 w 323"/>
                  <a:gd name="T75" fmla="*/ 2 h 1091"/>
                  <a:gd name="T76" fmla="*/ 40 w 323"/>
                  <a:gd name="T77" fmla="*/ 2 h 1091"/>
                  <a:gd name="T78" fmla="*/ 59 w 323"/>
                  <a:gd name="T79" fmla="*/ 2 h 1091"/>
                  <a:gd name="T80" fmla="*/ 69 w 323"/>
                  <a:gd name="T81" fmla="*/ 2 h 1091"/>
                  <a:gd name="T82" fmla="*/ 70 w 323"/>
                  <a:gd name="T83" fmla="*/ 1 h 1091"/>
                  <a:gd name="T84" fmla="*/ 77 w 323"/>
                  <a:gd name="T85" fmla="*/ 1 h 109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323" h="1091">
                    <a:moveTo>
                      <a:pt x="258" y="25"/>
                    </a:moveTo>
                    <a:lnTo>
                      <a:pt x="256" y="109"/>
                    </a:lnTo>
                    <a:lnTo>
                      <a:pt x="258" y="195"/>
                    </a:lnTo>
                    <a:lnTo>
                      <a:pt x="256" y="282"/>
                    </a:lnTo>
                    <a:lnTo>
                      <a:pt x="250" y="366"/>
                    </a:lnTo>
                    <a:lnTo>
                      <a:pt x="235" y="373"/>
                    </a:lnTo>
                    <a:lnTo>
                      <a:pt x="220" y="376"/>
                    </a:lnTo>
                    <a:lnTo>
                      <a:pt x="206" y="377"/>
                    </a:lnTo>
                    <a:lnTo>
                      <a:pt x="191" y="375"/>
                    </a:lnTo>
                    <a:lnTo>
                      <a:pt x="176" y="373"/>
                    </a:lnTo>
                    <a:lnTo>
                      <a:pt x="161" y="370"/>
                    </a:lnTo>
                    <a:lnTo>
                      <a:pt x="145" y="369"/>
                    </a:lnTo>
                    <a:lnTo>
                      <a:pt x="129" y="369"/>
                    </a:lnTo>
                    <a:lnTo>
                      <a:pt x="122" y="411"/>
                    </a:lnTo>
                    <a:lnTo>
                      <a:pt x="117" y="453"/>
                    </a:lnTo>
                    <a:lnTo>
                      <a:pt x="111" y="496"/>
                    </a:lnTo>
                    <a:lnTo>
                      <a:pt x="107" y="540"/>
                    </a:lnTo>
                    <a:lnTo>
                      <a:pt x="102" y="582"/>
                    </a:lnTo>
                    <a:lnTo>
                      <a:pt x="96" y="626"/>
                    </a:lnTo>
                    <a:lnTo>
                      <a:pt x="91" y="669"/>
                    </a:lnTo>
                    <a:lnTo>
                      <a:pt x="84" y="710"/>
                    </a:lnTo>
                    <a:lnTo>
                      <a:pt x="72" y="774"/>
                    </a:lnTo>
                    <a:lnTo>
                      <a:pt x="64" y="838"/>
                    </a:lnTo>
                    <a:lnTo>
                      <a:pt x="58" y="903"/>
                    </a:lnTo>
                    <a:lnTo>
                      <a:pt x="53" y="967"/>
                    </a:lnTo>
                    <a:lnTo>
                      <a:pt x="56" y="983"/>
                    </a:lnTo>
                    <a:lnTo>
                      <a:pt x="58" y="1001"/>
                    </a:lnTo>
                    <a:lnTo>
                      <a:pt x="63" y="1016"/>
                    </a:lnTo>
                    <a:lnTo>
                      <a:pt x="71" y="1031"/>
                    </a:lnTo>
                    <a:lnTo>
                      <a:pt x="91" y="973"/>
                    </a:lnTo>
                    <a:lnTo>
                      <a:pt x="111" y="915"/>
                    </a:lnTo>
                    <a:lnTo>
                      <a:pt x="131" y="858"/>
                    </a:lnTo>
                    <a:lnTo>
                      <a:pt x="151" y="800"/>
                    </a:lnTo>
                    <a:lnTo>
                      <a:pt x="170" y="741"/>
                    </a:lnTo>
                    <a:lnTo>
                      <a:pt x="190" y="684"/>
                    </a:lnTo>
                    <a:lnTo>
                      <a:pt x="207" y="625"/>
                    </a:lnTo>
                    <a:lnTo>
                      <a:pt x="224" y="566"/>
                    </a:lnTo>
                    <a:lnTo>
                      <a:pt x="239" y="506"/>
                    </a:lnTo>
                    <a:lnTo>
                      <a:pt x="254" y="446"/>
                    </a:lnTo>
                    <a:lnTo>
                      <a:pt x="267" y="386"/>
                    </a:lnTo>
                    <a:lnTo>
                      <a:pt x="277" y="325"/>
                    </a:lnTo>
                    <a:lnTo>
                      <a:pt x="286" y="263"/>
                    </a:lnTo>
                    <a:lnTo>
                      <a:pt x="293" y="201"/>
                    </a:lnTo>
                    <a:lnTo>
                      <a:pt x="297" y="138"/>
                    </a:lnTo>
                    <a:lnTo>
                      <a:pt x="299" y="73"/>
                    </a:lnTo>
                    <a:lnTo>
                      <a:pt x="308" y="70"/>
                    </a:lnTo>
                    <a:lnTo>
                      <a:pt x="316" y="74"/>
                    </a:lnTo>
                    <a:lnTo>
                      <a:pt x="321" y="82"/>
                    </a:lnTo>
                    <a:lnTo>
                      <a:pt x="323" y="90"/>
                    </a:lnTo>
                    <a:lnTo>
                      <a:pt x="322" y="164"/>
                    </a:lnTo>
                    <a:lnTo>
                      <a:pt x="315" y="241"/>
                    </a:lnTo>
                    <a:lnTo>
                      <a:pt x="306" y="317"/>
                    </a:lnTo>
                    <a:lnTo>
                      <a:pt x="293" y="388"/>
                    </a:lnTo>
                    <a:lnTo>
                      <a:pt x="291" y="416"/>
                    </a:lnTo>
                    <a:lnTo>
                      <a:pt x="288" y="444"/>
                    </a:lnTo>
                    <a:lnTo>
                      <a:pt x="281" y="472"/>
                    </a:lnTo>
                    <a:lnTo>
                      <a:pt x="274" y="498"/>
                    </a:lnTo>
                    <a:lnTo>
                      <a:pt x="266" y="525"/>
                    </a:lnTo>
                    <a:lnTo>
                      <a:pt x="259" y="551"/>
                    </a:lnTo>
                    <a:lnTo>
                      <a:pt x="252" y="579"/>
                    </a:lnTo>
                    <a:lnTo>
                      <a:pt x="247" y="608"/>
                    </a:lnTo>
                    <a:lnTo>
                      <a:pt x="228" y="668"/>
                    </a:lnTo>
                    <a:lnTo>
                      <a:pt x="208" y="728"/>
                    </a:lnTo>
                    <a:lnTo>
                      <a:pt x="187" y="787"/>
                    </a:lnTo>
                    <a:lnTo>
                      <a:pt x="167" y="847"/>
                    </a:lnTo>
                    <a:lnTo>
                      <a:pt x="146" y="907"/>
                    </a:lnTo>
                    <a:lnTo>
                      <a:pt x="126" y="967"/>
                    </a:lnTo>
                    <a:lnTo>
                      <a:pt x="107" y="1026"/>
                    </a:lnTo>
                    <a:lnTo>
                      <a:pt x="89" y="1085"/>
                    </a:lnTo>
                    <a:lnTo>
                      <a:pt x="84" y="1089"/>
                    </a:lnTo>
                    <a:lnTo>
                      <a:pt x="78" y="1091"/>
                    </a:lnTo>
                    <a:lnTo>
                      <a:pt x="71" y="1089"/>
                    </a:lnTo>
                    <a:lnTo>
                      <a:pt x="63" y="1087"/>
                    </a:lnTo>
                    <a:lnTo>
                      <a:pt x="41" y="1050"/>
                    </a:lnTo>
                    <a:lnTo>
                      <a:pt x="28" y="1011"/>
                    </a:lnTo>
                    <a:lnTo>
                      <a:pt x="23" y="970"/>
                    </a:lnTo>
                    <a:lnTo>
                      <a:pt x="23" y="927"/>
                    </a:lnTo>
                    <a:lnTo>
                      <a:pt x="27" y="884"/>
                    </a:lnTo>
                    <a:lnTo>
                      <a:pt x="34" y="842"/>
                    </a:lnTo>
                    <a:lnTo>
                      <a:pt x="40" y="799"/>
                    </a:lnTo>
                    <a:lnTo>
                      <a:pt x="45" y="760"/>
                    </a:lnTo>
                    <a:lnTo>
                      <a:pt x="51" y="711"/>
                    </a:lnTo>
                    <a:lnTo>
                      <a:pt x="58" y="662"/>
                    </a:lnTo>
                    <a:lnTo>
                      <a:pt x="65" y="611"/>
                    </a:lnTo>
                    <a:lnTo>
                      <a:pt x="73" y="562"/>
                    </a:lnTo>
                    <a:lnTo>
                      <a:pt x="80" y="511"/>
                    </a:lnTo>
                    <a:lnTo>
                      <a:pt x="86" y="461"/>
                    </a:lnTo>
                    <a:lnTo>
                      <a:pt x="92" y="412"/>
                    </a:lnTo>
                    <a:lnTo>
                      <a:pt x="98" y="363"/>
                    </a:lnTo>
                    <a:lnTo>
                      <a:pt x="86" y="362"/>
                    </a:lnTo>
                    <a:lnTo>
                      <a:pt x="75" y="360"/>
                    </a:lnTo>
                    <a:lnTo>
                      <a:pt x="63" y="358"/>
                    </a:lnTo>
                    <a:lnTo>
                      <a:pt x="51" y="355"/>
                    </a:lnTo>
                    <a:lnTo>
                      <a:pt x="41" y="352"/>
                    </a:lnTo>
                    <a:lnTo>
                      <a:pt x="30" y="348"/>
                    </a:lnTo>
                    <a:lnTo>
                      <a:pt x="19" y="345"/>
                    </a:lnTo>
                    <a:lnTo>
                      <a:pt x="9" y="340"/>
                    </a:lnTo>
                    <a:lnTo>
                      <a:pt x="8" y="324"/>
                    </a:lnTo>
                    <a:lnTo>
                      <a:pt x="5" y="307"/>
                    </a:lnTo>
                    <a:lnTo>
                      <a:pt x="2" y="290"/>
                    </a:lnTo>
                    <a:lnTo>
                      <a:pt x="0" y="272"/>
                    </a:lnTo>
                    <a:lnTo>
                      <a:pt x="0" y="255"/>
                    </a:lnTo>
                    <a:lnTo>
                      <a:pt x="3" y="240"/>
                    </a:lnTo>
                    <a:lnTo>
                      <a:pt x="11" y="227"/>
                    </a:lnTo>
                    <a:lnTo>
                      <a:pt x="26" y="217"/>
                    </a:lnTo>
                    <a:lnTo>
                      <a:pt x="32" y="229"/>
                    </a:lnTo>
                    <a:lnTo>
                      <a:pt x="34" y="239"/>
                    </a:lnTo>
                    <a:lnTo>
                      <a:pt x="34" y="248"/>
                    </a:lnTo>
                    <a:lnTo>
                      <a:pt x="32" y="259"/>
                    </a:lnTo>
                    <a:lnTo>
                      <a:pt x="32" y="277"/>
                    </a:lnTo>
                    <a:lnTo>
                      <a:pt x="34" y="298"/>
                    </a:lnTo>
                    <a:lnTo>
                      <a:pt x="40" y="315"/>
                    </a:lnTo>
                    <a:lnTo>
                      <a:pt x="53" y="327"/>
                    </a:lnTo>
                    <a:lnTo>
                      <a:pt x="73" y="331"/>
                    </a:lnTo>
                    <a:lnTo>
                      <a:pt x="93" y="336"/>
                    </a:lnTo>
                    <a:lnTo>
                      <a:pt x="113" y="338"/>
                    </a:lnTo>
                    <a:lnTo>
                      <a:pt x="132" y="340"/>
                    </a:lnTo>
                    <a:lnTo>
                      <a:pt x="153" y="343"/>
                    </a:lnTo>
                    <a:lnTo>
                      <a:pt x="172" y="344"/>
                    </a:lnTo>
                    <a:lnTo>
                      <a:pt x="194" y="346"/>
                    </a:lnTo>
                    <a:lnTo>
                      <a:pt x="215" y="348"/>
                    </a:lnTo>
                    <a:lnTo>
                      <a:pt x="223" y="340"/>
                    </a:lnTo>
                    <a:lnTo>
                      <a:pt x="228" y="257"/>
                    </a:lnTo>
                    <a:lnTo>
                      <a:pt x="230" y="173"/>
                    </a:lnTo>
                    <a:lnTo>
                      <a:pt x="230" y="88"/>
                    </a:lnTo>
                    <a:lnTo>
                      <a:pt x="231" y="4"/>
                    </a:lnTo>
                    <a:lnTo>
                      <a:pt x="243" y="0"/>
                    </a:lnTo>
                    <a:lnTo>
                      <a:pt x="251" y="5"/>
                    </a:lnTo>
                    <a:lnTo>
                      <a:pt x="255" y="14"/>
                    </a:lnTo>
                    <a:lnTo>
                      <a:pt x="258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Line 40"/>
              <p:cNvSpPr>
                <a:spLocks noChangeShapeType="1"/>
              </p:cNvSpPr>
              <p:nvPr/>
            </p:nvSpPr>
            <p:spPr bwMode="auto">
              <a:xfrm flipV="1">
                <a:off x="2595" y="2504"/>
                <a:ext cx="284" cy="13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5" name="Text Box 42"/>
            <p:cNvSpPr txBox="1">
              <a:spLocks noChangeArrowheads="1"/>
            </p:cNvSpPr>
            <p:nvPr/>
          </p:nvSpPr>
          <p:spPr bwMode="auto">
            <a:xfrm>
              <a:off x="975" y="73"/>
              <a:ext cx="113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4925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目的：</a:t>
              </a:r>
            </a:p>
          </p:txBody>
        </p:sp>
      </p:grpSp>
      <p:graphicFrame>
        <p:nvGraphicFramePr>
          <p:cNvPr id="2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4798980"/>
              </p:ext>
            </p:extLst>
          </p:nvPr>
        </p:nvGraphicFramePr>
        <p:xfrm>
          <a:off x="4180706" y="671744"/>
          <a:ext cx="5535613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30" name="Equation" r:id="rId4" imgW="5537200" imgH="1117600" progId="Equation.DSMT4">
                  <p:embed/>
                </p:oleObj>
              </mc:Choice>
              <mc:Fallback>
                <p:oleObj name="Equation" r:id="rId4" imgW="5537200" imgH="1117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0706" y="671744"/>
                        <a:ext cx="5535613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 Box 48"/>
          <p:cNvSpPr txBox="1">
            <a:spLocks noChangeArrowheads="1"/>
          </p:cNvSpPr>
          <p:nvPr/>
        </p:nvSpPr>
        <p:spPr bwMode="auto">
          <a:xfrm>
            <a:off x="4740933" y="210012"/>
            <a:ext cx="36004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49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对给定的二次型</a:t>
            </a:r>
          </a:p>
        </p:txBody>
      </p:sp>
      <p:sp>
        <p:nvSpPr>
          <p:cNvPr id="29" name="Text Box 50"/>
          <p:cNvSpPr txBox="1">
            <a:spLocks noChangeArrowheads="1"/>
          </p:cNvSpPr>
          <p:nvPr/>
        </p:nvSpPr>
        <p:spPr bwMode="auto">
          <a:xfrm>
            <a:off x="1605155" y="1512887"/>
            <a:ext cx="5400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49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找可逆的线性变换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坐标变换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</a:p>
        </p:txBody>
      </p:sp>
      <p:grpSp>
        <p:nvGrpSpPr>
          <p:cNvPr id="30" name="Group 54"/>
          <p:cNvGrpSpPr>
            <a:grpSpLocks/>
          </p:cNvGrpSpPr>
          <p:nvPr/>
        </p:nvGrpSpPr>
        <p:grpSpPr bwMode="auto">
          <a:xfrm>
            <a:off x="2430066" y="2006831"/>
            <a:ext cx="7434263" cy="2395537"/>
            <a:chOff x="901" y="481"/>
            <a:chExt cx="4683" cy="1509"/>
          </a:xfrm>
        </p:grpSpPr>
        <p:graphicFrame>
          <p:nvGraphicFramePr>
            <p:cNvPr id="31" name="Object 5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67718458"/>
                </p:ext>
              </p:extLst>
            </p:nvPr>
          </p:nvGraphicFramePr>
          <p:xfrm>
            <a:off x="901" y="481"/>
            <a:ext cx="2810" cy="1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31" name="Equation" r:id="rId6" imgW="4953000" imgH="2070100" progId="Equation.DSMT4">
                    <p:embed/>
                  </p:oleObj>
                </mc:Choice>
                <mc:Fallback>
                  <p:oleObj name="Equation" r:id="rId6" imgW="4953000" imgH="20701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01" y="481"/>
                          <a:ext cx="2810" cy="11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53"/>
            <p:cNvGraphicFramePr>
              <a:graphicFrameLocks noChangeAspect="1"/>
            </p:cNvGraphicFramePr>
            <p:nvPr/>
          </p:nvGraphicFramePr>
          <p:xfrm>
            <a:off x="3560" y="1677"/>
            <a:ext cx="2024" cy="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32" name="Equation" r:id="rId8" imgW="3213100" imgH="495300" progId="Equation.DSMT4">
                    <p:embed/>
                  </p:oleObj>
                </mc:Choice>
                <mc:Fallback>
                  <p:oleObj name="Equation" r:id="rId8" imgW="3213100" imgH="4953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60" y="1677"/>
                          <a:ext cx="2024" cy="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3" name="Text Box 55"/>
          <p:cNvSpPr txBox="1">
            <a:spLocks noChangeArrowheads="1"/>
          </p:cNvSpPr>
          <p:nvPr/>
        </p:nvSpPr>
        <p:spPr bwMode="auto">
          <a:xfrm>
            <a:off x="1603568" y="4249737"/>
            <a:ext cx="6121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49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代入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(1)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式，使之成为标准形</a:t>
            </a:r>
          </a:p>
        </p:txBody>
      </p:sp>
      <p:graphicFrame>
        <p:nvGraphicFramePr>
          <p:cNvPr id="34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7922014"/>
              </p:ext>
            </p:extLst>
          </p:nvPr>
        </p:nvGraphicFramePr>
        <p:xfrm>
          <a:off x="2624330" y="4768850"/>
          <a:ext cx="4381500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33" name="Equation" r:id="rId10" imgW="4381500" imgH="533400" progId="Equation.DSMT4">
                  <p:embed/>
                </p:oleObj>
              </mc:Choice>
              <mc:Fallback>
                <p:oleObj name="Equation" r:id="rId10" imgW="4381500" imgH="533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4330" y="4768850"/>
                        <a:ext cx="4381500" cy="53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 Box 57"/>
          <p:cNvSpPr txBox="1">
            <a:spLocks noChangeArrowheads="1"/>
          </p:cNvSpPr>
          <p:nvPr/>
        </p:nvSpPr>
        <p:spPr bwMode="auto">
          <a:xfrm>
            <a:off x="1605155" y="5545137"/>
            <a:ext cx="73453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49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称上面过程为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化二次型为标准形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</a:p>
        </p:txBody>
      </p: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2495144" y="6249987"/>
            <a:ext cx="189667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 type="none" w="sm" len="lg"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1.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合同变换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7" name="Text Box 16"/>
          <p:cNvSpPr txBox="1">
            <a:spLocks noChangeArrowheads="1"/>
          </p:cNvSpPr>
          <p:nvPr/>
        </p:nvSpPr>
        <p:spPr bwMode="auto">
          <a:xfrm>
            <a:off x="4729174" y="6230473"/>
            <a:ext cx="153599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 type="none" w="sm" len="lg"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2.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配方法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 </a:t>
            </a:r>
            <a:endParaRPr kumimoji="1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8" name="Text Box 17"/>
          <p:cNvSpPr txBox="1">
            <a:spLocks noChangeArrowheads="1"/>
          </p:cNvSpPr>
          <p:nvPr/>
        </p:nvSpPr>
        <p:spPr bwMode="auto">
          <a:xfrm>
            <a:off x="6732780" y="6218237"/>
            <a:ext cx="19859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 type="none" w="sm" len="lg"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3. 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正交变换</a:t>
            </a: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90941" y="2131587"/>
            <a:ext cx="4157832" cy="158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26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3" grpId="0"/>
      <p:bldP spid="35" grpId="0"/>
      <p:bldP spid="36" grpId="0" build="p" autoUpdateAnimBg="0"/>
      <p:bldP spid="37" grpId="0" build="p" autoUpdateAnimBg="0"/>
      <p:bldP spid="38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220" y="2421216"/>
            <a:ext cx="4608512" cy="429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2060557" y="4416791"/>
            <a:ext cx="5008457" cy="138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对于二次函数，二次部分是主要部分，往往研究二次这部分就够了。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635" y="506691"/>
            <a:ext cx="4181475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892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F76B70E7-40FF-46C9-B86F-96A0D73D0765}"/>
              </a:ext>
            </a:extLst>
          </p:cNvPr>
          <p:cNvSpPr/>
          <p:nvPr/>
        </p:nvSpPr>
        <p:spPr>
          <a:xfrm>
            <a:off x="0" y="0"/>
            <a:ext cx="12192000" cy="4354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C5E3DF5C-996C-4A15-9A68-C9061D5DD571}"/>
              </a:ext>
            </a:extLst>
          </p:cNvPr>
          <p:cNvSpPr/>
          <p:nvPr/>
        </p:nvSpPr>
        <p:spPr>
          <a:xfrm>
            <a:off x="-4916782" y="2970937"/>
            <a:ext cx="23088847" cy="4431525"/>
          </a:xfrm>
          <a:custGeom>
            <a:avLst/>
            <a:gdLst>
              <a:gd name="connsiteX0" fmla="*/ 0 w 12181028"/>
              <a:gd name="connsiteY0" fmla="*/ 1057595 h 1057595"/>
              <a:gd name="connsiteX1" fmla="*/ 1524000 w 12181028"/>
              <a:gd name="connsiteY1" fmla="*/ 3495 h 1057595"/>
              <a:gd name="connsiteX2" fmla="*/ 5194300 w 12181028"/>
              <a:gd name="connsiteY2" fmla="*/ 701995 h 1057595"/>
              <a:gd name="connsiteX3" fmla="*/ 6667500 w 12181028"/>
              <a:gd name="connsiteY3" fmla="*/ 270195 h 1057595"/>
              <a:gd name="connsiteX4" fmla="*/ 8089900 w 12181028"/>
              <a:gd name="connsiteY4" fmla="*/ 460695 h 1057595"/>
              <a:gd name="connsiteX5" fmla="*/ 10718800 w 12181028"/>
              <a:gd name="connsiteY5" fmla="*/ 257495 h 1057595"/>
              <a:gd name="connsiteX6" fmla="*/ 11988800 w 12181028"/>
              <a:gd name="connsiteY6" fmla="*/ 105095 h 1057595"/>
              <a:gd name="connsiteX7" fmla="*/ 12153900 w 12181028"/>
              <a:gd name="connsiteY7" fmla="*/ 511495 h 1057595"/>
              <a:gd name="connsiteX0" fmla="*/ 0 w 12412834"/>
              <a:gd name="connsiteY0" fmla="*/ 1057595 h 1756095"/>
              <a:gd name="connsiteX1" fmla="*/ 1524000 w 12412834"/>
              <a:gd name="connsiteY1" fmla="*/ 3495 h 1756095"/>
              <a:gd name="connsiteX2" fmla="*/ 5194300 w 12412834"/>
              <a:gd name="connsiteY2" fmla="*/ 701995 h 1756095"/>
              <a:gd name="connsiteX3" fmla="*/ 6667500 w 12412834"/>
              <a:gd name="connsiteY3" fmla="*/ 270195 h 1756095"/>
              <a:gd name="connsiteX4" fmla="*/ 8089900 w 12412834"/>
              <a:gd name="connsiteY4" fmla="*/ 460695 h 1756095"/>
              <a:gd name="connsiteX5" fmla="*/ 10718800 w 12412834"/>
              <a:gd name="connsiteY5" fmla="*/ 257495 h 1756095"/>
              <a:gd name="connsiteX6" fmla="*/ 11988800 w 12412834"/>
              <a:gd name="connsiteY6" fmla="*/ 105095 h 1756095"/>
              <a:gd name="connsiteX7" fmla="*/ 12407900 w 12412834"/>
              <a:gd name="connsiteY7" fmla="*/ 1756095 h 1756095"/>
              <a:gd name="connsiteX0" fmla="*/ 0 w 12933534"/>
              <a:gd name="connsiteY0" fmla="*/ 1618883 h 1771283"/>
              <a:gd name="connsiteX1" fmla="*/ 2044700 w 12933534"/>
              <a:gd name="connsiteY1" fmla="*/ 18683 h 1771283"/>
              <a:gd name="connsiteX2" fmla="*/ 5715000 w 12933534"/>
              <a:gd name="connsiteY2" fmla="*/ 717183 h 1771283"/>
              <a:gd name="connsiteX3" fmla="*/ 7188200 w 12933534"/>
              <a:gd name="connsiteY3" fmla="*/ 285383 h 1771283"/>
              <a:gd name="connsiteX4" fmla="*/ 8610600 w 12933534"/>
              <a:gd name="connsiteY4" fmla="*/ 475883 h 1771283"/>
              <a:gd name="connsiteX5" fmla="*/ 11239500 w 12933534"/>
              <a:gd name="connsiteY5" fmla="*/ 272683 h 1771283"/>
              <a:gd name="connsiteX6" fmla="*/ 12509500 w 12933534"/>
              <a:gd name="connsiteY6" fmla="*/ 120283 h 1771283"/>
              <a:gd name="connsiteX7" fmla="*/ 12928600 w 12933534"/>
              <a:gd name="connsiteY7" fmla="*/ 1771283 h 1771283"/>
              <a:gd name="connsiteX0" fmla="*/ 0 w 12933534"/>
              <a:gd name="connsiteY0" fmla="*/ 1618311 h 1770711"/>
              <a:gd name="connsiteX1" fmla="*/ 2044700 w 12933534"/>
              <a:gd name="connsiteY1" fmla="*/ 18111 h 1770711"/>
              <a:gd name="connsiteX2" fmla="*/ 5715000 w 12933534"/>
              <a:gd name="connsiteY2" fmla="*/ 716611 h 1770711"/>
              <a:gd name="connsiteX3" fmla="*/ 7226300 w 12933534"/>
              <a:gd name="connsiteY3" fmla="*/ 107011 h 1770711"/>
              <a:gd name="connsiteX4" fmla="*/ 8610600 w 12933534"/>
              <a:gd name="connsiteY4" fmla="*/ 475311 h 1770711"/>
              <a:gd name="connsiteX5" fmla="*/ 11239500 w 12933534"/>
              <a:gd name="connsiteY5" fmla="*/ 272111 h 1770711"/>
              <a:gd name="connsiteX6" fmla="*/ 12509500 w 12933534"/>
              <a:gd name="connsiteY6" fmla="*/ 119711 h 1770711"/>
              <a:gd name="connsiteX7" fmla="*/ 12928600 w 12933534"/>
              <a:gd name="connsiteY7" fmla="*/ 1770711 h 1770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33534" h="1770711">
                <a:moveTo>
                  <a:pt x="0" y="1618311"/>
                </a:moveTo>
                <a:cubicBezTo>
                  <a:pt x="329141" y="1120894"/>
                  <a:pt x="1092200" y="168394"/>
                  <a:pt x="2044700" y="18111"/>
                </a:cubicBezTo>
                <a:cubicBezTo>
                  <a:pt x="2997200" y="-132172"/>
                  <a:pt x="4851400" y="701794"/>
                  <a:pt x="5715000" y="716611"/>
                </a:cubicBezTo>
                <a:cubicBezTo>
                  <a:pt x="6578600" y="731428"/>
                  <a:pt x="6743700" y="147228"/>
                  <a:pt x="7226300" y="107011"/>
                </a:cubicBezTo>
                <a:cubicBezTo>
                  <a:pt x="7708900" y="66794"/>
                  <a:pt x="7941733" y="447794"/>
                  <a:pt x="8610600" y="475311"/>
                </a:cubicBezTo>
                <a:cubicBezTo>
                  <a:pt x="9279467" y="502828"/>
                  <a:pt x="10589683" y="331378"/>
                  <a:pt x="11239500" y="272111"/>
                </a:cubicBezTo>
                <a:cubicBezTo>
                  <a:pt x="11889317" y="212844"/>
                  <a:pt x="12227983" y="-130056"/>
                  <a:pt x="12509500" y="119711"/>
                </a:cubicBezTo>
                <a:cubicBezTo>
                  <a:pt x="12791017" y="369478"/>
                  <a:pt x="12965641" y="1588677"/>
                  <a:pt x="12928600" y="1770711"/>
                </a:cubicBezTo>
              </a:path>
            </a:pathLst>
          </a:custGeom>
          <a:solidFill>
            <a:srgbClr val="FFC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F64BFED-275F-4AF2-AD6B-D4A271A25376}"/>
              </a:ext>
            </a:extLst>
          </p:cNvPr>
          <p:cNvGrpSpPr/>
          <p:nvPr/>
        </p:nvGrpSpPr>
        <p:grpSpPr>
          <a:xfrm>
            <a:off x="539820" y="391385"/>
            <a:ext cx="11264900" cy="6084777"/>
            <a:chOff x="539820" y="391385"/>
            <a:chExt cx="11264900" cy="6084777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7ADA74D-41BB-4C91-B0ED-66E8F82FF5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90" b="7543"/>
            <a:stretch/>
          </p:blipFill>
          <p:spPr>
            <a:xfrm>
              <a:off x="539820" y="391385"/>
              <a:ext cx="11264900" cy="6084777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8ABD5484-DC1D-4C2E-8A55-514EBA3C11E0}"/>
                </a:ext>
              </a:extLst>
            </p:cNvPr>
            <p:cNvSpPr/>
            <p:nvPr/>
          </p:nvSpPr>
          <p:spPr>
            <a:xfrm>
              <a:off x="3544107" y="2595891"/>
              <a:ext cx="6096000" cy="95410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sz="2800" b="1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  <a:r>
                <a:rPr lang="zh-CN" altLang="en-US" sz="2800" b="1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、见</a:t>
              </a:r>
              <a:r>
                <a:rPr lang="zh-CN" altLang="en-US" sz="2800" b="1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书</a:t>
              </a:r>
              <a:r>
                <a:rPr lang="en-US" altLang="zh-CN" sz="2800" dirty="0">
                  <a:solidFill>
                    <a:srgbClr val="FF0000"/>
                  </a:solidFill>
                </a:rPr>
                <a:t>P219 1,2,4,5</a:t>
              </a:r>
              <a:endParaRPr lang="zh-CN" altLang="en-US" sz="2800" dirty="0">
                <a:solidFill>
                  <a:srgbClr val="FF0000"/>
                </a:solidFill>
              </a:endParaRPr>
            </a:p>
            <a:p>
              <a:pPr>
                <a:defRPr/>
              </a:pPr>
              <a:endParaRPr lang="en-US" altLang="zh-CN" sz="28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C5505C5-FDB8-4D0F-B473-ED0CD48ACF1D}"/>
                </a:ext>
              </a:extLst>
            </p:cNvPr>
            <p:cNvSpPr/>
            <p:nvPr/>
          </p:nvSpPr>
          <p:spPr>
            <a:xfrm>
              <a:off x="3517898" y="1636069"/>
              <a:ext cx="111921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200" b="1" kern="0" dirty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作业 </a:t>
              </a:r>
              <a:endPara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7DC52444-E09B-471D-90DD-11B17033AC41}"/>
                </a:ext>
              </a:extLst>
            </p:cNvPr>
            <p:cNvCxnSpPr>
              <a:cxnSpLocks/>
            </p:cNvCxnSpPr>
            <p:nvPr/>
          </p:nvCxnSpPr>
          <p:spPr>
            <a:xfrm>
              <a:off x="3696507" y="2307800"/>
              <a:ext cx="72309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05C6907-9612-4B5B-8C1C-75CEC0755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3494" y="1463647"/>
              <a:ext cx="1219200" cy="12192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55292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Line 2"/>
          <p:cNvSpPr>
            <a:spLocks noChangeShapeType="1"/>
          </p:cNvSpPr>
          <p:nvPr/>
        </p:nvSpPr>
        <p:spPr bwMode="auto">
          <a:xfrm>
            <a:off x="2006321" y="726516"/>
            <a:ext cx="8001000" cy="0"/>
          </a:xfrm>
          <a:prstGeom prst="line">
            <a:avLst/>
          </a:prstGeom>
          <a:noFill/>
          <a:ln w="19050">
            <a:solidFill>
              <a:srgbClr val="FF99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6" name="Rectangle 3"/>
          <p:cNvSpPr>
            <a:spLocks noChangeArrowheads="1"/>
          </p:cNvSpPr>
          <p:nvPr/>
        </p:nvSpPr>
        <p:spPr bwMode="auto">
          <a:xfrm>
            <a:off x="7511771" y="324879"/>
            <a:ext cx="2571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600" b="1"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Arial" panose="020B0604020202020204" pitchFamily="34" charset="0"/>
              </a:rPr>
              <a:t>§5.1 </a:t>
            </a:r>
            <a:r>
              <a:rPr kumimoji="1" lang="zh-CN" altLang="en-US" sz="1600" b="1"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Arial" panose="020B0604020202020204" pitchFamily="34" charset="0"/>
              </a:rPr>
              <a:t>二次型及其矩阵表示 </a:t>
            </a:r>
          </a:p>
        </p:txBody>
      </p:sp>
      <p:sp>
        <p:nvSpPr>
          <p:cNvPr id="57" name="Rectangle 4"/>
          <p:cNvSpPr>
            <a:spLocks noChangeArrowheads="1"/>
          </p:cNvSpPr>
          <p:nvPr/>
        </p:nvSpPr>
        <p:spPr bwMode="auto">
          <a:xfrm>
            <a:off x="1930121" y="310591"/>
            <a:ext cx="16065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第五章 二次型 </a:t>
            </a:r>
          </a:p>
        </p:txBody>
      </p:sp>
      <p:grpSp>
        <p:nvGrpSpPr>
          <p:cNvPr id="58" name="Group 44"/>
          <p:cNvGrpSpPr>
            <a:grpSpLocks/>
          </p:cNvGrpSpPr>
          <p:nvPr/>
        </p:nvGrpSpPr>
        <p:grpSpPr bwMode="auto">
          <a:xfrm>
            <a:off x="3335059" y="5187391"/>
            <a:ext cx="1600200" cy="850900"/>
            <a:chOff x="1510" y="3236"/>
            <a:chExt cx="1008" cy="536"/>
          </a:xfrm>
        </p:grpSpPr>
        <p:sp>
          <p:nvSpPr>
            <p:cNvPr id="59" name="Oval 161"/>
            <p:cNvSpPr>
              <a:spLocks noChangeArrowheads="1"/>
            </p:cNvSpPr>
            <p:nvPr/>
          </p:nvSpPr>
          <p:spPr bwMode="auto">
            <a:xfrm rot="-2645860">
              <a:off x="1510" y="3241"/>
              <a:ext cx="1008" cy="52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60" name="Group 190"/>
            <p:cNvGrpSpPr>
              <a:grpSpLocks/>
            </p:cNvGrpSpPr>
            <p:nvPr/>
          </p:nvGrpSpPr>
          <p:grpSpPr bwMode="auto">
            <a:xfrm rot="-542109">
              <a:off x="1513" y="3242"/>
              <a:ext cx="999" cy="530"/>
              <a:chOff x="2137" y="1562"/>
              <a:chExt cx="999" cy="530"/>
            </a:xfrm>
          </p:grpSpPr>
          <p:sp>
            <p:nvSpPr>
              <p:cNvPr id="64" name="Freeform 162"/>
              <p:cNvSpPr>
                <a:spLocks/>
              </p:cNvSpPr>
              <p:nvPr/>
            </p:nvSpPr>
            <p:spPr bwMode="auto">
              <a:xfrm rot="-2103751">
                <a:off x="2137" y="1823"/>
                <a:ext cx="999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99" y="0"/>
                  </a:cxn>
                </a:cxnLst>
                <a:rect l="0" t="0" r="r" b="b"/>
                <a:pathLst>
                  <a:path w="999" h="1">
                    <a:moveTo>
                      <a:pt x="0" y="0"/>
                    </a:moveTo>
                    <a:lnTo>
                      <a:pt x="999" y="0"/>
                    </a:ln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" name="Freeform 163"/>
              <p:cNvSpPr>
                <a:spLocks/>
              </p:cNvSpPr>
              <p:nvPr/>
            </p:nvSpPr>
            <p:spPr bwMode="auto">
              <a:xfrm rot="-2103751">
                <a:off x="2635" y="1561"/>
                <a:ext cx="4" cy="5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530"/>
                  </a:cxn>
                </a:cxnLst>
                <a:rect l="0" t="0" r="r" b="b"/>
                <a:pathLst>
                  <a:path w="4" h="530">
                    <a:moveTo>
                      <a:pt x="0" y="0"/>
                    </a:moveTo>
                    <a:lnTo>
                      <a:pt x="4" y="530"/>
                    </a:ln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61" name="Group 184"/>
            <p:cNvGrpSpPr>
              <a:grpSpLocks/>
            </p:cNvGrpSpPr>
            <p:nvPr/>
          </p:nvGrpSpPr>
          <p:grpSpPr bwMode="auto">
            <a:xfrm rot="-542109">
              <a:off x="1915" y="3236"/>
              <a:ext cx="540" cy="266"/>
              <a:chOff x="2559" y="1585"/>
              <a:chExt cx="540" cy="266"/>
            </a:xfrm>
          </p:grpSpPr>
          <p:sp>
            <p:nvSpPr>
              <p:cNvPr id="62" name="Freeform 164"/>
              <p:cNvSpPr>
                <a:spLocks/>
              </p:cNvSpPr>
              <p:nvPr/>
            </p:nvSpPr>
            <p:spPr bwMode="auto">
              <a:xfrm rot="-2103751">
                <a:off x="2588" y="1679"/>
                <a:ext cx="510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0" y="0"/>
                  </a:cxn>
                </a:cxnLst>
                <a:rect l="0" t="0" r="r" b="b"/>
                <a:pathLst>
                  <a:path w="510" h="1">
                    <a:moveTo>
                      <a:pt x="0" y="0"/>
                    </a:moveTo>
                    <a:lnTo>
                      <a:pt x="510" y="0"/>
                    </a:lnTo>
                  </a:path>
                </a:pathLst>
              </a:custGeom>
              <a:noFill/>
              <a:ln w="9525">
                <a:solidFill>
                  <a:srgbClr val="0000CC"/>
                </a:solidFill>
                <a:round/>
                <a:headEnd type="none" w="med" len="med"/>
                <a:tailEnd type="stealth" w="lg" len="lg"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3" name="Freeform 165"/>
              <p:cNvSpPr>
                <a:spLocks/>
              </p:cNvSpPr>
              <p:nvPr/>
            </p:nvSpPr>
            <p:spPr bwMode="auto">
              <a:xfrm rot="-2103751">
                <a:off x="2559" y="1585"/>
                <a:ext cx="2" cy="266"/>
              </a:xfrm>
              <a:custGeom>
                <a:avLst/>
                <a:gdLst/>
                <a:ahLst/>
                <a:cxnLst>
                  <a:cxn ang="0">
                    <a:pos x="2" y="266"/>
                  </a:cxn>
                  <a:cxn ang="0">
                    <a:pos x="0" y="0"/>
                  </a:cxn>
                </a:cxnLst>
                <a:rect l="0" t="0" r="r" b="b"/>
                <a:pathLst>
                  <a:path w="2" h="266">
                    <a:moveTo>
                      <a:pt x="2" y="266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rgbClr val="0000CC"/>
                </a:solidFill>
                <a:prstDash val="solid"/>
                <a:round/>
                <a:headEnd type="none" w="med" len="med"/>
                <a:tailEnd type="stealth" w="lg" len="lg"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66" name="Group 170"/>
          <p:cNvGrpSpPr>
            <a:grpSpLocks/>
          </p:cNvGrpSpPr>
          <p:nvPr/>
        </p:nvGrpSpPr>
        <p:grpSpPr bwMode="auto">
          <a:xfrm>
            <a:off x="2766734" y="4241241"/>
            <a:ext cx="3232150" cy="2362200"/>
            <a:chOff x="1776" y="960"/>
            <a:chExt cx="2036" cy="1488"/>
          </a:xfrm>
        </p:grpSpPr>
        <p:sp>
          <p:nvSpPr>
            <p:cNvPr id="67" name="Rectangle 169"/>
            <p:cNvSpPr>
              <a:spLocks noChangeArrowheads="1"/>
            </p:cNvSpPr>
            <p:nvPr/>
          </p:nvSpPr>
          <p:spPr bwMode="auto">
            <a:xfrm>
              <a:off x="2592" y="1776"/>
              <a:ext cx="365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r>
                <a:rPr kumimoji="1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68" name="Line 158"/>
            <p:cNvSpPr>
              <a:spLocks noChangeShapeType="1"/>
            </p:cNvSpPr>
            <p:nvPr/>
          </p:nvSpPr>
          <p:spPr bwMode="auto">
            <a:xfrm>
              <a:off x="1776" y="1824"/>
              <a:ext cx="177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lg" len="lg"/>
            </a:ln>
            <a:effec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" name="Line 160"/>
            <p:cNvSpPr>
              <a:spLocks noChangeShapeType="1"/>
            </p:cNvSpPr>
            <p:nvPr/>
          </p:nvSpPr>
          <p:spPr bwMode="auto">
            <a:xfrm flipV="1">
              <a:off x="2640" y="1104"/>
              <a:ext cx="0" cy="134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lg" len="lg"/>
            </a:ln>
            <a:effec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" name="Rectangle 167"/>
            <p:cNvSpPr>
              <a:spLocks noChangeArrowheads="1"/>
            </p:cNvSpPr>
            <p:nvPr/>
          </p:nvSpPr>
          <p:spPr bwMode="auto">
            <a:xfrm>
              <a:off x="3504" y="1632"/>
              <a:ext cx="308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r>
                <a:rPr kumimoji="1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71" name="Rectangle 168"/>
            <p:cNvSpPr>
              <a:spLocks noChangeArrowheads="1"/>
            </p:cNvSpPr>
            <p:nvPr/>
          </p:nvSpPr>
          <p:spPr bwMode="auto">
            <a:xfrm>
              <a:off x="2634" y="960"/>
              <a:ext cx="294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y</a:t>
              </a:r>
              <a:r>
                <a:rPr kumimoji="1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</p:txBody>
        </p:sp>
      </p:grpSp>
      <p:sp>
        <p:nvSpPr>
          <p:cNvPr id="72" name="AutoShape 195"/>
          <p:cNvSpPr>
            <a:spLocks noChangeArrowheads="1"/>
          </p:cNvSpPr>
          <p:nvPr/>
        </p:nvSpPr>
        <p:spPr bwMode="auto">
          <a:xfrm>
            <a:off x="7035521" y="5689041"/>
            <a:ext cx="1447800" cy="914400"/>
          </a:xfrm>
          <a:prstGeom prst="bracketPair">
            <a:avLst>
              <a:gd name="adj" fmla="val 8986"/>
            </a:avLst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5   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3 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3     5</a:t>
            </a:r>
            <a:r>
              <a:rPr kumimoji="1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73" name="Line 196"/>
          <p:cNvSpPr>
            <a:spLocks noChangeShapeType="1"/>
          </p:cNvSpPr>
          <p:nvPr/>
        </p:nvSpPr>
        <p:spPr bwMode="auto">
          <a:xfrm>
            <a:off x="2692121" y="4088841"/>
            <a:ext cx="6781800" cy="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74" name="Group 197"/>
          <p:cNvGrpSpPr>
            <a:grpSpLocks/>
          </p:cNvGrpSpPr>
          <p:nvPr/>
        </p:nvGrpSpPr>
        <p:grpSpPr bwMode="auto">
          <a:xfrm>
            <a:off x="2736571" y="1498041"/>
            <a:ext cx="3232150" cy="2362200"/>
            <a:chOff x="1776" y="960"/>
            <a:chExt cx="2036" cy="1488"/>
          </a:xfrm>
        </p:grpSpPr>
        <p:sp>
          <p:nvSpPr>
            <p:cNvPr id="75" name="Rectangle 198"/>
            <p:cNvSpPr>
              <a:spLocks noChangeArrowheads="1"/>
            </p:cNvSpPr>
            <p:nvPr/>
          </p:nvSpPr>
          <p:spPr bwMode="auto">
            <a:xfrm>
              <a:off x="2592" y="1776"/>
              <a:ext cx="365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r>
                <a:rPr kumimoji="1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76" name="Line 199"/>
            <p:cNvSpPr>
              <a:spLocks noChangeShapeType="1"/>
            </p:cNvSpPr>
            <p:nvPr/>
          </p:nvSpPr>
          <p:spPr bwMode="auto">
            <a:xfrm>
              <a:off x="1776" y="1824"/>
              <a:ext cx="177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lg" len="lg"/>
            </a:ln>
            <a:effec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7" name="Line 200"/>
            <p:cNvSpPr>
              <a:spLocks noChangeShapeType="1"/>
            </p:cNvSpPr>
            <p:nvPr/>
          </p:nvSpPr>
          <p:spPr bwMode="auto">
            <a:xfrm flipV="1">
              <a:off x="2640" y="1104"/>
              <a:ext cx="0" cy="134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lg" len="lg"/>
            </a:ln>
            <a:effec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8" name="Rectangle 201"/>
            <p:cNvSpPr>
              <a:spLocks noChangeArrowheads="1"/>
            </p:cNvSpPr>
            <p:nvPr/>
          </p:nvSpPr>
          <p:spPr bwMode="auto">
            <a:xfrm>
              <a:off x="3504" y="1632"/>
              <a:ext cx="308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r>
                <a:rPr kumimoji="1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79" name="Rectangle 202"/>
            <p:cNvSpPr>
              <a:spLocks noChangeArrowheads="1"/>
            </p:cNvSpPr>
            <p:nvPr/>
          </p:nvSpPr>
          <p:spPr bwMode="auto">
            <a:xfrm>
              <a:off x="2634" y="960"/>
              <a:ext cx="294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y</a:t>
              </a:r>
              <a:r>
                <a:rPr kumimoji="1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</p:txBody>
        </p:sp>
      </p:grpSp>
      <p:sp>
        <p:nvSpPr>
          <p:cNvPr id="80" name="Oval 210"/>
          <p:cNvSpPr>
            <a:spLocks noChangeArrowheads="1"/>
          </p:cNvSpPr>
          <p:nvPr/>
        </p:nvSpPr>
        <p:spPr bwMode="auto">
          <a:xfrm>
            <a:off x="3206471" y="2331479"/>
            <a:ext cx="1800225" cy="10795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81" name="Group 218"/>
          <p:cNvGrpSpPr>
            <a:grpSpLocks/>
          </p:cNvGrpSpPr>
          <p:nvPr/>
        </p:nvGrpSpPr>
        <p:grpSpPr bwMode="auto">
          <a:xfrm>
            <a:off x="6578321" y="1726641"/>
            <a:ext cx="2270125" cy="1066800"/>
            <a:chOff x="2832" y="3448"/>
            <a:chExt cx="1430" cy="672"/>
          </a:xfrm>
        </p:grpSpPr>
        <p:sp>
          <p:nvSpPr>
            <p:cNvPr id="82" name="Rectangle 212"/>
            <p:cNvSpPr>
              <a:spLocks noChangeArrowheads="1"/>
            </p:cNvSpPr>
            <p:nvPr/>
          </p:nvSpPr>
          <p:spPr bwMode="auto">
            <a:xfrm>
              <a:off x="2832" y="3448"/>
              <a:ext cx="456" cy="6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x</a:t>
              </a:r>
              <a:r>
                <a:rPr kumimoji="1" lang="en-US" altLang="zh-CN" sz="2800" b="1" i="0" u="none" strike="noStrike" kern="0" cap="none" spc="0" normalizeH="0" baseline="30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25</a:t>
              </a:r>
            </a:p>
          </p:txBody>
        </p:sp>
        <p:sp>
          <p:nvSpPr>
            <p:cNvPr id="83" name="Rectangle 213"/>
            <p:cNvSpPr>
              <a:spLocks noChangeArrowheads="1"/>
            </p:cNvSpPr>
            <p:nvPr/>
          </p:nvSpPr>
          <p:spPr bwMode="auto">
            <a:xfrm>
              <a:off x="3171" y="3600"/>
              <a:ext cx="326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r>
                <a:rPr kumimoji="1" lang="en-US" altLang="zh-CN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84" name="Line 214"/>
            <p:cNvSpPr>
              <a:spLocks noChangeShapeType="1"/>
            </p:cNvSpPr>
            <p:nvPr/>
          </p:nvSpPr>
          <p:spPr bwMode="auto">
            <a:xfrm>
              <a:off x="2869" y="3792"/>
              <a:ext cx="295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" name="Rectangle 215"/>
            <p:cNvSpPr>
              <a:spLocks noChangeArrowheads="1"/>
            </p:cNvSpPr>
            <p:nvPr/>
          </p:nvSpPr>
          <p:spPr bwMode="auto">
            <a:xfrm>
              <a:off x="3383" y="3448"/>
              <a:ext cx="442" cy="6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y</a:t>
              </a:r>
              <a:r>
                <a:rPr kumimoji="1" lang="en-US" altLang="zh-CN" sz="2800" b="1" i="0" u="none" strike="noStrike" kern="0" cap="none" spc="0" normalizeH="0" baseline="30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9 </a:t>
              </a:r>
            </a:p>
          </p:txBody>
        </p:sp>
        <p:sp>
          <p:nvSpPr>
            <p:cNvPr id="86" name="Rectangle 216"/>
            <p:cNvSpPr>
              <a:spLocks noChangeArrowheads="1"/>
            </p:cNvSpPr>
            <p:nvPr/>
          </p:nvSpPr>
          <p:spPr bwMode="auto">
            <a:xfrm>
              <a:off x="3744" y="3600"/>
              <a:ext cx="518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= 1</a:t>
              </a:r>
              <a:r>
                <a:rPr kumimoji="1" lang="en-US" altLang="zh-CN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87" name="Line 217"/>
            <p:cNvSpPr>
              <a:spLocks noChangeShapeType="1"/>
            </p:cNvSpPr>
            <p:nvPr/>
          </p:nvSpPr>
          <p:spPr bwMode="auto">
            <a:xfrm>
              <a:off x="3452" y="3792"/>
              <a:ext cx="295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8" name="Group 224"/>
          <p:cNvGrpSpPr>
            <a:grpSpLocks/>
          </p:cNvGrpSpPr>
          <p:nvPr/>
        </p:nvGrpSpPr>
        <p:grpSpPr bwMode="auto">
          <a:xfrm>
            <a:off x="3803371" y="1879041"/>
            <a:ext cx="1485900" cy="1493838"/>
            <a:chOff x="1516" y="2736"/>
            <a:chExt cx="936" cy="941"/>
          </a:xfrm>
        </p:grpSpPr>
        <p:sp>
          <p:nvSpPr>
            <p:cNvPr id="89" name="Rectangle 222"/>
            <p:cNvSpPr>
              <a:spLocks noChangeArrowheads="1"/>
            </p:cNvSpPr>
            <p:nvPr/>
          </p:nvSpPr>
          <p:spPr bwMode="auto">
            <a:xfrm>
              <a:off x="1516" y="2736"/>
              <a:ext cx="308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zh-CN" sz="2800" b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3 </a:t>
              </a:r>
            </a:p>
          </p:txBody>
        </p:sp>
        <p:sp>
          <p:nvSpPr>
            <p:cNvPr id="90" name="Rectangle 223"/>
            <p:cNvSpPr>
              <a:spLocks noChangeArrowheads="1"/>
            </p:cNvSpPr>
            <p:nvPr/>
          </p:nvSpPr>
          <p:spPr bwMode="auto">
            <a:xfrm>
              <a:off x="2208" y="3312"/>
              <a:ext cx="244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zh-CN" sz="2800" b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5 </a:t>
              </a:r>
            </a:p>
          </p:txBody>
        </p:sp>
      </p:grpSp>
      <p:sp>
        <p:nvSpPr>
          <p:cNvPr id="91" name="AutoShape 225"/>
          <p:cNvSpPr>
            <a:spLocks noChangeArrowheads="1"/>
          </p:cNvSpPr>
          <p:nvPr/>
        </p:nvSpPr>
        <p:spPr bwMode="auto">
          <a:xfrm>
            <a:off x="6730721" y="2945841"/>
            <a:ext cx="1828800" cy="914400"/>
          </a:xfrm>
          <a:prstGeom prst="bracketPair">
            <a:avLst>
              <a:gd name="adj" fmla="val 8986"/>
            </a:avLst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1/25     0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  0     1/9 </a:t>
            </a:r>
          </a:p>
        </p:txBody>
      </p:sp>
      <p:sp>
        <p:nvSpPr>
          <p:cNvPr id="92" name="Rectangle 40"/>
          <p:cNvSpPr>
            <a:spLocks noChangeArrowheads="1"/>
          </p:cNvSpPr>
          <p:nvPr/>
        </p:nvSpPr>
        <p:spPr bwMode="auto">
          <a:xfrm>
            <a:off x="1930121" y="842404"/>
            <a:ext cx="25288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一</a:t>
            </a:r>
            <a:r>
              <a:rPr kumimoji="1" lang="en-US" altLang="zh-CN" sz="28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. </a:t>
            </a:r>
            <a:r>
              <a:rPr kumimoji="1" lang="zh-CN" altLang="en-US" sz="28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几何背景 </a:t>
            </a:r>
          </a:p>
        </p:txBody>
      </p:sp>
      <p:sp>
        <p:nvSpPr>
          <p:cNvPr id="93" name="Rectangle 45" descr="白色大理石"/>
          <p:cNvSpPr>
            <a:spLocks noChangeArrowheads="1"/>
          </p:cNvSpPr>
          <p:nvPr/>
        </p:nvSpPr>
        <p:spPr bwMode="auto">
          <a:xfrm>
            <a:off x="5968721" y="5795404"/>
            <a:ext cx="103265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wrap="none">
            <a:spAutoFit/>
            <a:flatTx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2800" b="1" i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kumimoji="1"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kumimoji="1"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) </a:t>
            </a:r>
          </a:p>
        </p:txBody>
      </p:sp>
      <p:sp>
        <p:nvSpPr>
          <p:cNvPr id="94" name="Rectangle 46" descr="白色大理石"/>
          <p:cNvSpPr>
            <a:spLocks noChangeArrowheads="1"/>
          </p:cNvSpPr>
          <p:nvPr/>
        </p:nvSpPr>
        <p:spPr bwMode="auto">
          <a:xfrm>
            <a:off x="5663921" y="3058554"/>
            <a:ext cx="103265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wrap="none">
            <a:spAutoFit/>
            <a:flatTx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2800" b="1" i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x </a:t>
            </a:r>
            <a:r>
              <a:rPr kumimoji="1" lang="en-US" altLang="zh-CN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kumimoji="1"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) </a:t>
            </a:r>
          </a:p>
        </p:txBody>
      </p:sp>
      <p:sp>
        <p:nvSpPr>
          <p:cNvPr id="95" name="AutoShape 195"/>
          <p:cNvSpPr>
            <a:spLocks noChangeArrowheads="1"/>
          </p:cNvSpPr>
          <p:nvPr/>
        </p:nvSpPr>
        <p:spPr bwMode="auto">
          <a:xfrm>
            <a:off x="8711921" y="2945841"/>
            <a:ext cx="457200" cy="914400"/>
          </a:xfrm>
          <a:prstGeom prst="bracketPair">
            <a:avLst>
              <a:gd name="adj" fmla="val 17708"/>
            </a:avLst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0800" anchor="ctr"/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y</a:t>
            </a:r>
            <a:r>
              <a:rPr kumimoji="1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96" name="AutoShape 195"/>
          <p:cNvSpPr>
            <a:spLocks noChangeArrowheads="1"/>
          </p:cNvSpPr>
          <p:nvPr/>
        </p:nvSpPr>
        <p:spPr bwMode="auto">
          <a:xfrm>
            <a:off x="8559521" y="5689041"/>
            <a:ext cx="457200" cy="914400"/>
          </a:xfrm>
          <a:prstGeom prst="bracketPair">
            <a:avLst>
              <a:gd name="adj" fmla="val 17708"/>
            </a:avLst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0800" anchor="ctr"/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y</a:t>
            </a:r>
            <a:r>
              <a:rPr kumimoji="1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97" name="Rectangle 49" descr="白色大理石"/>
          <p:cNvSpPr>
            <a:spLocks noChangeArrowheads="1"/>
          </p:cNvSpPr>
          <p:nvPr/>
        </p:nvSpPr>
        <p:spPr bwMode="auto">
          <a:xfrm>
            <a:off x="5967134" y="4576204"/>
            <a:ext cx="343058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wrap="none">
            <a:spAutoFit/>
            <a:flatTx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kumimoji="1" lang="en-US" altLang="zh-CN" sz="2800" b="1" i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kumimoji="1" lang="en-US" altLang="zh-CN" sz="2800" b="1" baseline="30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en-US" altLang="zh-CN" sz="28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kumimoji="1" lang="en-US" altLang="zh-CN" sz="28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6</a:t>
            </a:r>
            <a:r>
              <a:rPr kumimoji="1" lang="en-US" altLang="zh-CN" sz="2800" b="1" i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xy</a:t>
            </a:r>
            <a:r>
              <a:rPr kumimoji="1" lang="en-US" altLang="zh-CN" sz="28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+ 5</a:t>
            </a:r>
            <a:r>
              <a:rPr kumimoji="1" lang="en-US" altLang="zh-CN" sz="2800" b="1" i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kumimoji="1" lang="en-US" altLang="zh-CN" sz="2800" b="1" baseline="30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en-US" altLang="zh-CN" sz="28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= 1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019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80" grpId="0" animBg="1"/>
      <p:bldP spid="91" grpId="0" animBg="1"/>
      <p:bldP spid="93" grpId="0"/>
      <p:bldP spid="94" grpId="0"/>
      <p:bldP spid="95" grpId="0" animBg="1"/>
      <p:bldP spid="96" grpId="0" animBg="1"/>
      <p:bldP spid="9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2757258" y="1069006"/>
            <a:ext cx="2305697" cy="2495550"/>
            <a:chOff x="960" y="2400"/>
            <a:chExt cx="1820" cy="1680"/>
          </a:xfrm>
        </p:grpSpPr>
        <p:sp>
          <p:nvSpPr>
            <p:cNvPr id="3" name="Line 10"/>
            <p:cNvSpPr>
              <a:spLocks noChangeShapeType="1"/>
            </p:cNvSpPr>
            <p:nvPr/>
          </p:nvSpPr>
          <p:spPr bwMode="auto">
            <a:xfrm flipV="1">
              <a:off x="1728" y="2544"/>
              <a:ext cx="0" cy="153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" name="Rectangle 11"/>
            <p:cNvSpPr>
              <a:spLocks noChangeArrowheads="1"/>
            </p:cNvSpPr>
            <p:nvPr/>
          </p:nvSpPr>
          <p:spPr bwMode="auto">
            <a:xfrm>
              <a:off x="1450" y="3081"/>
              <a:ext cx="33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1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O </a:t>
              </a:r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2496" y="3303"/>
              <a:ext cx="28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1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x </a:t>
              </a:r>
            </a:p>
          </p:txBody>
        </p:sp>
        <p:sp>
          <p:nvSpPr>
            <p:cNvPr id="6" name="Rectangle 13"/>
            <p:cNvSpPr>
              <a:spLocks noChangeArrowheads="1"/>
            </p:cNvSpPr>
            <p:nvPr/>
          </p:nvSpPr>
          <p:spPr bwMode="auto">
            <a:xfrm>
              <a:off x="1488" y="2400"/>
              <a:ext cx="2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1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y </a:t>
              </a:r>
            </a:p>
          </p:txBody>
        </p:sp>
        <p:sp>
          <p:nvSpPr>
            <p:cNvPr id="7" name="Line 14"/>
            <p:cNvSpPr>
              <a:spLocks noChangeShapeType="1"/>
            </p:cNvSpPr>
            <p:nvPr/>
          </p:nvSpPr>
          <p:spPr bwMode="auto">
            <a:xfrm flipV="1">
              <a:off x="960" y="3360"/>
              <a:ext cx="16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" name="Group 15"/>
          <p:cNvGrpSpPr>
            <a:grpSpLocks/>
          </p:cNvGrpSpPr>
          <p:nvPr/>
        </p:nvGrpSpPr>
        <p:grpSpPr bwMode="auto">
          <a:xfrm>
            <a:off x="2666198" y="1491916"/>
            <a:ext cx="1945907" cy="1996440"/>
            <a:chOff x="5004" y="2784"/>
            <a:chExt cx="1536" cy="1344"/>
          </a:xfrm>
        </p:grpSpPr>
        <p:sp>
          <p:nvSpPr>
            <p:cNvPr id="9" name="Freeform 16"/>
            <p:cNvSpPr>
              <a:spLocks/>
            </p:cNvSpPr>
            <p:nvPr/>
          </p:nvSpPr>
          <p:spPr bwMode="auto">
            <a:xfrm>
              <a:off x="5868" y="2784"/>
              <a:ext cx="672" cy="576"/>
            </a:xfrm>
            <a:custGeom>
              <a:avLst/>
              <a:gdLst>
                <a:gd name="T0" fmla="*/ 0 w 672"/>
                <a:gd name="T1" fmla="*/ 0 h 576"/>
                <a:gd name="T2" fmla="*/ 192 w 672"/>
                <a:gd name="T3" fmla="*/ 432 h 576"/>
                <a:gd name="T4" fmla="*/ 672 w 672"/>
                <a:gd name="T5" fmla="*/ 576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2" h="576">
                  <a:moveTo>
                    <a:pt x="0" y="0"/>
                  </a:moveTo>
                  <a:cubicBezTo>
                    <a:pt x="40" y="168"/>
                    <a:pt x="80" y="336"/>
                    <a:pt x="192" y="432"/>
                  </a:cubicBezTo>
                  <a:cubicBezTo>
                    <a:pt x="304" y="528"/>
                    <a:pt x="488" y="552"/>
                    <a:pt x="672" y="576"/>
                  </a:cubicBezTo>
                </a:path>
              </a:pathLst>
            </a:custGeom>
            <a:noFill/>
            <a:ln w="22225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" name="Freeform 17"/>
            <p:cNvSpPr>
              <a:spLocks/>
            </p:cNvSpPr>
            <p:nvPr/>
          </p:nvSpPr>
          <p:spPr bwMode="auto">
            <a:xfrm flipH="1" flipV="1">
              <a:off x="5004" y="3552"/>
              <a:ext cx="672" cy="576"/>
            </a:xfrm>
            <a:custGeom>
              <a:avLst/>
              <a:gdLst>
                <a:gd name="T0" fmla="*/ 0 w 672"/>
                <a:gd name="T1" fmla="*/ 0 h 576"/>
                <a:gd name="T2" fmla="*/ 192 w 672"/>
                <a:gd name="T3" fmla="*/ 432 h 576"/>
                <a:gd name="T4" fmla="*/ 672 w 672"/>
                <a:gd name="T5" fmla="*/ 576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2" h="576">
                  <a:moveTo>
                    <a:pt x="0" y="0"/>
                  </a:moveTo>
                  <a:cubicBezTo>
                    <a:pt x="40" y="168"/>
                    <a:pt x="80" y="336"/>
                    <a:pt x="192" y="432"/>
                  </a:cubicBezTo>
                  <a:cubicBezTo>
                    <a:pt x="304" y="528"/>
                    <a:pt x="488" y="552"/>
                    <a:pt x="672" y="576"/>
                  </a:cubicBezTo>
                </a:path>
              </a:pathLst>
            </a:custGeom>
            <a:noFill/>
            <a:ln w="22225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1" name="Line 34"/>
          <p:cNvSpPr>
            <a:spLocks noChangeShapeType="1"/>
          </p:cNvSpPr>
          <p:nvPr/>
        </p:nvSpPr>
        <p:spPr bwMode="auto">
          <a:xfrm>
            <a:off x="3907956" y="846582"/>
            <a:ext cx="6385007" cy="0"/>
          </a:xfrm>
          <a:prstGeom prst="line">
            <a:avLst/>
          </a:prstGeom>
          <a:noFill/>
          <a:ln w="19050">
            <a:solidFill>
              <a:srgbClr val="FF99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Rectangle 35"/>
          <p:cNvSpPr>
            <a:spLocks noChangeArrowheads="1"/>
          </p:cNvSpPr>
          <p:nvPr/>
        </p:nvSpPr>
        <p:spPr bwMode="auto">
          <a:xfrm>
            <a:off x="7182432" y="480080"/>
            <a:ext cx="299078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6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Arial" panose="020B0604020202020204" pitchFamily="34" charset="0"/>
              </a:rPr>
              <a:t>§5.1 </a:t>
            </a:r>
            <a:r>
              <a:rPr kumimoji="1" lang="zh-CN" altLang="en-US" sz="16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Arial" panose="020B0604020202020204" pitchFamily="34" charset="0"/>
              </a:rPr>
              <a:t>二次型及其矩阵表示 </a:t>
            </a:r>
          </a:p>
        </p:txBody>
      </p:sp>
      <p:sp>
        <p:nvSpPr>
          <p:cNvPr id="13" name="Rectangle 36"/>
          <p:cNvSpPr>
            <a:spLocks noChangeArrowheads="1"/>
          </p:cNvSpPr>
          <p:nvPr/>
        </p:nvSpPr>
        <p:spPr bwMode="auto">
          <a:xfrm>
            <a:off x="1964786" y="493740"/>
            <a:ext cx="128206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第五章 二次型 </a:t>
            </a:r>
          </a:p>
        </p:txBody>
      </p:sp>
      <p:sp>
        <p:nvSpPr>
          <p:cNvPr id="14" name="Rectangle 37" descr="白色大理石"/>
          <p:cNvSpPr>
            <a:spLocks noChangeArrowheads="1"/>
          </p:cNvSpPr>
          <p:nvPr/>
        </p:nvSpPr>
        <p:spPr bwMode="auto">
          <a:xfrm>
            <a:off x="3123707" y="3784369"/>
            <a:ext cx="157945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wrap="square">
            <a:spAutoFit/>
            <a:flatTx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b="1" i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xy</a:t>
            </a:r>
            <a:r>
              <a:rPr kumimoji="1"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= 1 </a:t>
            </a:r>
          </a:p>
        </p:txBody>
      </p:sp>
      <p:grpSp>
        <p:nvGrpSpPr>
          <p:cNvPr id="15" name="Group 38"/>
          <p:cNvGrpSpPr>
            <a:grpSpLocks/>
          </p:cNvGrpSpPr>
          <p:nvPr/>
        </p:nvGrpSpPr>
        <p:grpSpPr bwMode="auto">
          <a:xfrm>
            <a:off x="6938140" y="1072680"/>
            <a:ext cx="2322166" cy="2549026"/>
            <a:chOff x="3084" y="2400"/>
            <a:chExt cx="1833" cy="1716"/>
          </a:xfrm>
        </p:grpSpPr>
        <p:sp>
          <p:nvSpPr>
            <p:cNvPr id="16" name="Rectangle 39"/>
            <p:cNvSpPr>
              <a:spLocks noChangeArrowheads="1"/>
            </p:cNvSpPr>
            <p:nvPr/>
          </p:nvSpPr>
          <p:spPr bwMode="auto">
            <a:xfrm>
              <a:off x="3612" y="2400"/>
              <a:ext cx="2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1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v </a:t>
              </a:r>
            </a:p>
          </p:txBody>
        </p:sp>
        <p:grpSp>
          <p:nvGrpSpPr>
            <p:cNvPr id="17" name="Group 40"/>
            <p:cNvGrpSpPr>
              <a:grpSpLocks/>
            </p:cNvGrpSpPr>
            <p:nvPr/>
          </p:nvGrpSpPr>
          <p:grpSpPr bwMode="auto">
            <a:xfrm>
              <a:off x="3084" y="2544"/>
              <a:ext cx="1833" cy="1536"/>
              <a:chOff x="3084" y="2544"/>
              <a:chExt cx="1833" cy="1536"/>
            </a:xfrm>
          </p:grpSpPr>
          <p:sp>
            <p:nvSpPr>
              <p:cNvPr id="23" name="Line 41"/>
              <p:cNvSpPr>
                <a:spLocks noChangeShapeType="1"/>
              </p:cNvSpPr>
              <p:nvPr/>
            </p:nvSpPr>
            <p:spPr bwMode="auto">
              <a:xfrm flipV="1">
                <a:off x="3852" y="2544"/>
                <a:ext cx="0" cy="15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Rectangle 42"/>
              <p:cNvSpPr>
                <a:spLocks noChangeArrowheads="1"/>
              </p:cNvSpPr>
              <p:nvPr/>
            </p:nvSpPr>
            <p:spPr bwMode="auto">
              <a:xfrm>
                <a:off x="3574" y="3081"/>
                <a:ext cx="334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800" b="1" i="1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O </a:t>
                </a:r>
              </a:p>
            </p:txBody>
          </p:sp>
          <p:sp>
            <p:nvSpPr>
              <p:cNvPr id="25" name="Rectangle 43"/>
              <p:cNvSpPr>
                <a:spLocks noChangeArrowheads="1"/>
              </p:cNvSpPr>
              <p:nvPr/>
            </p:nvSpPr>
            <p:spPr bwMode="auto">
              <a:xfrm>
                <a:off x="4620" y="3303"/>
                <a:ext cx="297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800" b="1" i="1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u </a:t>
                </a:r>
              </a:p>
            </p:txBody>
          </p:sp>
          <p:sp>
            <p:nvSpPr>
              <p:cNvPr id="26" name="Line 44"/>
              <p:cNvSpPr>
                <a:spLocks noChangeShapeType="1"/>
              </p:cNvSpPr>
              <p:nvPr/>
            </p:nvSpPr>
            <p:spPr bwMode="auto">
              <a:xfrm flipV="1">
                <a:off x="3084" y="3360"/>
                <a:ext cx="168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8" name="Group 45"/>
            <p:cNvGrpSpPr>
              <a:grpSpLocks/>
            </p:cNvGrpSpPr>
            <p:nvPr/>
          </p:nvGrpSpPr>
          <p:grpSpPr bwMode="auto">
            <a:xfrm rot="2710265">
              <a:off x="3096" y="2652"/>
              <a:ext cx="1536" cy="1392"/>
              <a:chOff x="4464" y="1920"/>
              <a:chExt cx="1536" cy="1392"/>
            </a:xfrm>
          </p:grpSpPr>
          <p:sp>
            <p:nvSpPr>
              <p:cNvPr id="19" name="Line 46"/>
              <p:cNvSpPr>
                <a:spLocks noChangeShapeType="1"/>
              </p:cNvSpPr>
              <p:nvPr/>
            </p:nvSpPr>
            <p:spPr bwMode="auto">
              <a:xfrm flipV="1">
                <a:off x="5232" y="1920"/>
                <a:ext cx="0" cy="139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Line 47"/>
              <p:cNvSpPr>
                <a:spLocks noChangeShapeType="1"/>
              </p:cNvSpPr>
              <p:nvPr/>
            </p:nvSpPr>
            <p:spPr bwMode="auto">
              <a:xfrm flipV="1">
                <a:off x="4464" y="2640"/>
                <a:ext cx="1536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Freeform 48"/>
              <p:cNvSpPr>
                <a:spLocks/>
              </p:cNvSpPr>
              <p:nvPr/>
            </p:nvSpPr>
            <p:spPr bwMode="auto">
              <a:xfrm>
                <a:off x="5328" y="1968"/>
                <a:ext cx="672" cy="576"/>
              </a:xfrm>
              <a:custGeom>
                <a:avLst/>
                <a:gdLst>
                  <a:gd name="T0" fmla="*/ 0 w 672"/>
                  <a:gd name="T1" fmla="*/ 0 h 576"/>
                  <a:gd name="T2" fmla="*/ 192 w 672"/>
                  <a:gd name="T3" fmla="*/ 432 h 576"/>
                  <a:gd name="T4" fmla="*/ 672 w 672"/>
                  <a:gd name="T5" fmla="*/ 576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72" h="576">
                    <a:moveTo>
                      <a:pt x="0" y="0"/>
                    </a:moveTo>
                    <a:cubicBezTo>
                      <a:pt x="40" y="168"/>
                      <a:pt x="80" y="336"/>
                      <a:pt x="192" y="432"/>
                    </a:cubicBezTo>
                    <a:cubicBezTo>
                      <a:pt x="304" y="528"/>
                      <a:pt x="488" y="552"/>
                      <a:pt x="672" y="576"/>
                    </a:cubicBezTo>
                  </a:path>
                </a:pathLst>
              </a:custGeom>
              <a:noFill/>
              <a:ln w="22225" cap="flat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Freeform 49"/>
              <p:cNvSpPr>
                <a:spLocks/>
              </p:cNvSpPr>
              <p:nvPr/>
            </p:nvSpPr>
            <p:spPr bwMode="auto">
              <a:xfrm flipH="1" flipV="1">
                <a:off x="4464" y="2736"/>
                <a:ext cx="672" cy="576"/>
              </a:xfrm>
              <a:custGeom>
                <a:avLst/>
                <a:gdLst>
                  <a:gd name="T0" fmla="*/ 0 w 672"/>
                  <a:gd name="T1" fmla="*/ 0 h 576"/>
                  <a:gd name="T2" fmla="*/ 192 w 672"/>
                  <a:gd name="T3" fmla="*/ 432 h 576"/>
                  <a:gd name="T4" fmla="*/ 672 w 672"/>
                  <a:gd name="T5" fmla="*/ 576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72" h="576">
                    <a:moveTo>
                      <a:pt x="0" y="0"/>
                    </a:moveTo>
                    <a:cubicBezTo>
                      <a:pt x="40" y="168"/>
                      <a:pt x="80" y="336"/>
                      <a:pt x="192" y="432"/>
                    </a:cubicBezTo>
                    <a:cubicBezTo>
                      <a:pt x="304" y="528"/>
                      <a:pt x="488" y="552"/>
                      <a:pt x="672" y="576"/>
                    </a:cubicBezTo>
                  </a:path>
                </a:pathLst>
              </a:custGeom>
              <a:noFill/>
              <a:ln w="22225" cap="flat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27" name="Group 50"/>
          <p:cNvGrpSpPr>
            <a:grpSpLocks/>
          </p:cNvGrpSpPr>
          <p:nvPr/>
        </p:nvGrpSpPr>
        <p:grpSpPr bwMode="auto">
          <a:xfrm>
            <a:off x="7060813" y="3558568"/>
            <a:ext cx="1728006" cy="1021987"/>
            <a:chOff x="2764" y="3282"/>
            <a:chExt cx="1364" cy="688"/>
          </a:xfrm>
        </p:grpSpPr>
        <p:sp>
          <p:nvSpPr>
            <p:cNvPr id="28" name="Rectangle 51"/>
            <p:cNvSpPr>
              <a:spLocks noChangeArrowheads="1"/>
            </p:cNvSpPr>
            <p:nvPr/>
          </p:nvSpPr>
          <p:spPr bwMode="auto">
            <a:xfrm>
              <a:off x="2764" y="3282"/>
              <a:ext cx="470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1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u</a:t>
              </a:r>
              <a:r>
                <a:rPr kumimoji="1" lang="en-US" altLang="zh-CN" sz="2800" b="1" i="0" u="none" strike="noStrike" kern="0" cap="none" spc="0" normalizeH="0" baseline="30000" noProof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 </a:t>
              </a:r>
            </a:p>
          </p:txBody>
        </p:sp>
        <p:sp>
          <p:nvSpPr>
            <p:cNvPr id="29" name="Line 52"/>
            <p:cNvSpPr>
              <a:spLocks noChangeShapeType="1"/>
            </p:cNvSpPr>
            <p:nvPr/>
          </p:nvSpPr>
          <p:spPr bwMode="auto">
            <a:xfrm>
              <a:off x="2860" y="3626"/>
              <a:ext cx="22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0" name="Rectangle 53"/>
            <p:cNvSpPr>
              <a:spLocks noChangeArrowheads="1"/>
            </p:cNvSpPr>
            <p:nvPr/>
          </p:nvSpPr>
          <p:spPr bwMode="auto">
            <a:xfrm>
              <a:off x="3264" y="3298"/>
              <a:ext cx="442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1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v</a:t>
              </a:r>
              <a:r>
                <a:rPr kumimoji="1" lang="en-US" altLang="zh-CN" sz="2800" b="1" i="0" u="none" strike="noStrike" kern="0" cap="none" spc="0" normalizeH="0" baseline="30000" noProof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 </a:t>
              </a:r>
            </a:p>
          </p:txBody>
        </p:sp>
        <p:sp>
          <p:nvSpPr>
            <p:cNvPr id="31" name="Line 54"/>
            <p:cNvSpPr>
              <a:spLocks noChangeShapeType="1"/>
            </p:cNvSpPr>
            <p:nvPr/>
          </p:nvSpPr>
          <p:spPr bwMode="auto">
            <a:xfrm>
              <a:off x="3356" y="3626"/>
              <a:ext cx="22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" name="Rectangle 55"/>
            <p:cNvSpPr>
              <a:spLocks noChangeArrowheads="1"/>
            </p:cNvSpPr>
            <p:nvPr/>
          </p:nvSpPr>
          <p:spPr bwMode="auto">
            <a:xfrm>
              <a:off x="3078" y="3407"/>
              <a:ext cx="3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r>
                <a:rPr kumimoji="1" lang="en-US" altLang="zh-CN" sz="2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33" name="Rectangle 56"/>
            <p:cNvSpPr>
              <a:spLocks noChangeArrowheads="1"/>
            </p:cNvSpPr>
            <p:nvPr/>
          </p:nvSpPr>
          <p:spPr bwMode="auto">
            <a:xfrm>
              <a:off x="3610" y="3427"/>
              <a:ext cx="51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= 1 </a:t>
              </a:r>
            </a:p>
          </p:txBody>
        </p:sp>
      </p:grpSp>
      <p:sp>
        <p:nvSpPr>
          <p:cNvPr id="34" name="AutoShape 225"/>
          <p:cNvSpPr>
            <a:spLocks noChangeArrowheads="1"/>
          </p:cNvSpPr>
          <p:nvPr/>
        </p:nvSpPr>
        <p:spPr bwMode="auto">
          <a:xfrm>
            <a:off x="3121894" y="5071138"/>
            <a:ext cx="1337811" cy="855617"/>
          </a:xfrm>
          <a:prstGeom prst="bracketPair">
            <a:avLst>
              <a:gd name="adj" fmla="val 8986"/>
            </a:avLst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 0     1/2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1/2     0</a:t>
            </a:r>
          </a:p>
        </p:txBody>
      </p:sp>
      <p:sp>
        <p:nvSpPr>
          <p:cNvPr id="35" name="Rectangle 58" descr="白色大理石"/>
          <p:cNvSpPr>
            <a:spLocks noChangeArrowheads="1"/>
          </p:cNvSpPr>
          <p:nvPr/>
        </p:nvSpPr>
        <p:spPr bwMode="auto">
          <a:xfrm>
            <a:off x="2210991" y="5158705"/>
            <a:ext cx="103586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wrap="square">
            <a:spAutoFit/>
            <a:flatTx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2800" b="1" i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kumimoji="1"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kumimoji="1"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) </a:t>
            </a:r>
          </a:p>
        </p:txBody>
      </p:sp>
      <p:sp>
        <p:nvSpPr>
          <p:cNvPr id="36" name="AutoShape 195"/>
          <p:cNvSpPr>
            <a:spLocks noChangeArrowheads="1"/>
          </p:cNvSpPr>
          <p:nvPr/>
        </p:nvSpPr>
        <p:spPr bwMode="auto">
          <a:xfrm>
            <a:off x="4704448" y="5071138"/>
            <a:ext cx="364858" cy="855617"/>
          </a:xfrm>
          <a:prstGeom prst="bracketPair">
            <a:avLst>
              <a:gd name="adj" fmla="val 17708"/>
            </a:avLst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0800" anchor="ctr"/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y</a:t>
            </a:r>
            <a:r>
              <a:rPr kumimoji="1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37" name="AutoShape 225"/>
          <p:cNvSpPr>
            <a:spLocks noChangeArrowheads="1"/>
          </p:cNvSpPr>
          <p:nvPr/>
        </p:nvSpPr>
        <p:spPr bwMode="auto">
          <a:xfrm>
            <a:off x="7288476" y="5071138"/>
            <a:ext cx="1337811" cy="855617"/>
          </a:xfrm>
          <a:prstGeom prst="bracketPair">
            <a:avLst>
              <a:gd name="adj" fmla="val 8986"/>
            </a:avLst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54000" anchor="ctr"/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1/2     0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 0   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1/2 </a:t>
            </a:r>
          </a:p>
        </p:txBody>
      </p:sp>
      <p:sp>
        <p:nvSpPr>
          <p:cNvPr id="38" name="Rectangle 61" descr="白色大理石"/>
          <p:cNvSpPr>
            <a:spLocks noChangeArrowheads="1"/>
          </p:cNvSpPr>
          <p:nvPr/>
        </p:nvSpPr>
        <p:spPr bwMode="auto">
          <a:xfrm>
            <a:off x="6178137" y="5158705"/>
            <a:ext cx="10014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wrap="square">
            <a:spAutoFit/>
            <a:flatTx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2800" b="1" i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kumimoji="1"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) </a:t>
            </a:r>
          </a:p>
        </p:txBody>
      </p:sp>
      <p:sp>
        <p:nvSpPr>
          <p:cNvPr id="39" name="AutoShape 195"/>
          <p:cNvSpPr>
            <a:spLocks noChangeArrowheads="1"/>
          </p:cNvSpPr>
          <p:nvPr/>
        </p:nvSpPr>
        <p:spPr bwMode="auto">
          <a:xfrm>
            <a:off x="8895448" y="5071138"/>
            <a:ext cx="364858" cy="855617"/>
          </a:xfrm>
          <a:prstGeom prst="bracketPair">
            <a:avLst>
              <a:gd name="adj" fmla="val 17708"/>
            </a:avLst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0800" anchor="ctr"/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v</a:t>
            </a:r>
            <a:r>
              <a:rPr kumimoji="1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895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4" grpId="0" animBg="1"/>
      <p:bldP spid="35" grpId="0"/>
      <p:bldP spid="36" grpId="0" animBg="1"/>
      <p:bldP spid="37" grpId="0" animBg="1"/>
      <p:bldP spid="38" grpId="0"/>
      <p:bldP spid="3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1993249" y="1496528"/>
            <a:ext cx="76327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-apple-system"/>
                <a:ea typeface="宋体" panose="02010600030101010101" pitchFamily="2" charset="-122"/>
              </a:rPr>
              <a:t>其实圆、椭圆、双曲线之间关系很紧密的，统称为圆锥曲线，都是圆锥体和平面的交线：</a:t>
            </a: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796" y="3009118"/>
            <a:ext cx="3751263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300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6"/>
          <p:cNvSpPr>
            <a:spLocks noChangeShapeType="1"/>
          </p:cNvSpPr>
          <p:nvPr/>
        </p:nvSpPr>
        <p:spPr bwMode="auto">
          <a:xfrm>
            <a:off x="5017168" y="3373654"/>
            <a:ext cx="11430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Line 17"/>
          <p:cNvSpPr>
            <a:spLocks noChangeShapeType="1"/>
          </p:cNvSpPr>
          <p:nvPr/>
        </p:nvSpPr>
        <p:spPr bwMode="auto">
          <a:xfrm>
            <a:off x="1283368" y="849529"/>
            <a:ext cx="8001000" cy="0"/>
          </a:xfrm>
          <a:prstGeom prst="line">
            <a:avLst/>
          </a:prstGeom>
          <a:noFill/>
          <a:ln w="19050">
            <a:solidFill>
              <a:srgbClr val="FF99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Rectangle 18"/>
          <p:cNvSpPr>
            <a:spLocks noChangeArrowheads="1"/>
          </p:cNvSpPr>
          <p:nvPr/>
        </p:nvSpPr>
        <p:spPr bwMode="auto">
          <a:xfrm>
            <a:off x="6788818" y="447892"/>
            <a:ext cx="2571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600" b="1"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Arial" panose="020B0604020202020204" pitchFamily="34" charset="0"/>
              </a:rPr>
              <a:t>§5.1 </a:t>
            </a:r>
            <a:r>
              <a:rPr kumimoji="1" lang="zh-CN" altLang="en-US" sz="1600" b="1"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Arial" panose="020B0604020202020204" pitchFamily="34" charset="0"/>
              </a:rPr>
              <a:t>二次型及其矩阵表示 </a:t>
            </a:r>
          </a:p>
        </p:txBody>
      </p:sp>
      <p:sp>
        <p:nvSpPr>
          <p:cNvPr id="5" name="Rectangle 19"/>
          <p:cNvSpPr>
            <a:spLocks noChangeArrowheads="1"/>
          </p:cNvSpPr>
          <p:nvPr/>
        </p:nvSpPr>
        <p:spPr bwMode="auto">
          <a:xfrm>
            <a:off x="1584993" y="512979"/>
            <a:ext cx="16065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第五章 二次型 </a:t>
            </a:r>
          </a:p>
        </p:txBody>
      </p:sp>
      <p:grpSp>
        <p:nvGrpSpPr>
          <p:cNvPr id="6" name="Group 60"/>
          <p:cNvGrpSpPr>
            <a:grpSpLocks/>
          </p:cNvGrpSpPr>
          <p:nvPr/>
        </p:nvGrpSpPr>
        <p:grpSpPr bwMode="auto">
          <a:xfrm>
            <a:off x="3493168" y="1768692"/>
            <a:ext cx="3810000" cy="1604962"/>
            <a:chOff x="1776" y="711"/>
            <a:chExt cx="2400" cy="1011"/>
          </a:xfrm>
        </p:grpSpPr>
        <p:sp>
          <p:nvSpPr>
            <p:cNvPr id="7" name="Rectangle 52"/>
            <p:cNvSpPr>
              <a:spLocks noChangeArrowheads="1"/>
            </p:cNvSpPr>
            <p:nvPr/>
          </p:nvSpPr>
          <p:spPr bwMode="auto">
            <a:xfrm>
              <a:off x="1776" y="711"/>
              <a:ext cx="2400" cy="672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1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endParaRPr kumimoji="1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072" y="1392"/>
              <a:ext cx="1" cy="330"/>
            </a:xfrm>
            <a:custGeom>
              <a:avLst/>
              <a:gdLst>
                <a:gd name="T0" fmla="*/ 0 w 1"/>
                <a:gd name="T1" fmla="*/ 0 h 330"/>
                <a:gd name="T2" fmla="*/ 0 w 1"/>
                <a:gd name="T3" fmla="*/ 33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330">
                  <a:moveTo>
                    <a:pt x="0" y="0"/>
                  </a:moveTo>
                  <a:lnTo>
                    <a:pt x="0" y="330"/>
                  </a:lnTo>
                </a:path>
              </a:pathLst>
            </a:custGeom>
            <a:noFill/>
            <a:ln w="22225">
              <a:solidFill>
                <a:srgbClr val="FF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9" name="AutoShape 225"/>
          <p:cNvSpPr>
            <a:spLocks noChangeArrowheads="1"/>
          </p:cNvSpPr>
          <p:nvPr/>
        </p:nvSpPr>
        <p:spPr bwMode="auto">
          <a:xfrm>
            <a:off x="2883568" y="3830854"/>
            <a:ext cx="990600" cy="914400"/>
          </a:xfrm>
          <a:prstGeom prst="bracketPair">
            <a:avLst>
              <a:gd name="adj" fmla="val 8986"/>
            </a:avLst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kumimoji="1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kumimoji="1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10" name="Rectangle 55" descr="白色大理石"/>
          <p:cNvSpPr>
            <a:spLocks noChangeArrowheads="1"/>
          </p:cNvSpPr>
          <p:nvPr/>
        </p:nvSpPr>
        <p:spPr bwMode="auto">
          <a:xfrm>
            <a:off x="1816768" y="3943567"/>
            <a:ext cx="94288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wrap="none">
            <a:spAutoFit/>
            <a:flatTx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2800" b="1" i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kumimoji="1"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 b="1" i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kumimoji="1"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) </a:t>
            </a:r>
          </a:p>
        </p:txBody>
      </p:sp>
      <p:sp>
        <p:nvSpPr>
          <p:cNvPr id="11" name="AutoShape 195"/>
          <p:cNvSpPr>
            <a:spLocks noChangeArrowheads="1"/>
          </p:cNvSpPr>
          <p:nvPr/>
        </p:nvSpPr>
        <p:spPr bwMode="auto">
          <a:xfrm>
            <a:off x="4026568" y="3830854"/>
            <a:ext cx="457200" cy="914400"/>
          </a:xfrm>
          <a:prstGeom prst="bracketPair">
            <a:avLst>
              <a:gd name="adj" fmla="val 17708"/>
            </a:avLst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0800" anchor="ctr"/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y</a:t>
            </a:r>
            <a:r>
              <a:rPr kumimoji="1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6460999" y="4982384"/>
            <a:ext cx="2159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标准方程）</a:t>
            </a:r>
          </a:p>
        </p:txBody>
      </p:sp>
      <p:graphicFrame>
        <p:nvGraphicFramePr>
          <p:cNvPr id="13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5775417"/>
              </p:ext>
            </p:extLst>
          </p:nvPr>
        </p:nvGraphicFramePr>
        <p:xfrm>
          <a:off x="3702718" y="1893194"/>
          <a:ext cx="31623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8" name="Equation" r:id="rId5" imgW="3162240" imgH="850680" progId="Equation.DSMT4">
                  <p:embed/>
                </p:oleObj>
              </mc:Choice>
              <mc:Fallback>
                <p:oleObj name="Equation" r:id="rId5" imgW="3162240" imgH="850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2718" y="1893194"/>
                        <a:ext cx="31623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7933439"/>
              </p:ext>
            </p:extLst>
          </p:nvPr>
        </p:nvGraphicFramePr>
        <p:xfrm>
          <a:off x="6325268" y="3021229"/>
          <a:ext cx="23114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9" name="Equation" r:id="rId7" imgW="2311400" imgH="469900" progId="Equation.DSMT4">
                  <p:embed/>
                </p:oleObj>
              </mc:Choice>
              <mc:Fallback>
                <p:oleObj name="Equation" r:id="rId7" imgW="23114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5268" y="3021229"/>
                        <a:ext cx="23114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4554315"/>
              </p:ext>
            </p:extLst>
          </p:nvPr>
        </p:nvGraphicFramePr>
        <p:xfrm>
          <a:off x="1816768" y="3074452"/>
          <a:ext cx="30099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0" name="Equation" r:id="rId9" imgW="3009900" imgH="469900" progId="Equation.DSMT4">
                  <p:embed/>
                </p:oleObj>
              </mc:Choice>
              <mc:Fallback>
                <p:oleObj name="Equation" r:id="rId9" imgW="30099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768" y="3074452"/>
                        <a:ext cx="30099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3958487"/>
              </p:ext>
            </p:extLst>
          </p:nvPr>
        </p:nvGraphicFramePr>
        <p:xfrm>
          <a:off x="6118099" y="3820535"/>
          <a:ext cx="28448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1" name="Equation" r:id="rId11" imgW="2844720" imgH="825480" progId="Equation.DSMT4">
                  <p:embed/>
                </p:oleObj>
              </mc:Choice>
              <mc:Fallback>
                <p:oleObj name="Equation" r:id="rId11" imgW="2844720" imgH="825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8099" y="3820535"/>
                        <a:ext cx="28448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/>
          <p:cNvSpPr/>
          <p:nvPr/>
        </p:nvSpPr>
        <p:spPr>
          <a:xfrm>
            <a:off x="1026942" y="818573"/>
            <a:ext cx="2522538" cy="6000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3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itchFamily="2" charset="-122"/>
                <a:ea typeface="黑体" pitchFamily="2" charset="-122"/>
              </a:rPr>
              <a:t>问题的引入</a:t>
            </a:r>
            <a:r>
              <a:rPr lang="en-US" altLang="zh-CN" sz="33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itchFamily="2" charset="-122"/>
                <a:ea typeface="黑体" pitchFamily="2" charset="-122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66834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/>
      <p:bldP spid="11" grpId="0" animBg="1"/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082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082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082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082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082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082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082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082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082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082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082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082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设计专用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70C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985</TotalTime>
  <Words>1648</Words>
  <Application>Microsoft Office PowerPoint</Application>
  <PresentationFormat>宽屏</PresentationFormat>
  <Paragraphs>385</Paragraphs>
  <Slides>50</Slides>
  <Notes>47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50</vt:i4>
      </vt:variant>
    </vt:vector>
  </HeadingPairs>
  <TitlesOfParts>
    <vt:vector size="70" baseType="lpstr">
      <vt:lpstr>-apple-system</vt:lpstr>
      <vt:lpstr>等线</vt:lpstr>
      <vt:lpstr>楷体_GB2312</vt:lpstr>
      <vt:lpstr>微软雅黑</vt:lpstr>
      <vt:lpstr>黑体</vt:lpstr>
      <vt:lpstr>宋体</vt:lpstr>
      <vt:lpstr>华文楷体</vt:lpstr>
      <vt:lpstr>华文行楷</vt:lpstr>
      <vt:lpstr>仿宋</vt:lpstr>
      <vt:lpstr>Arial</vt:lpstr>
      <vt:lpstr>Arial Black</vt:lpstr>
      <vt:lpstr>Cambria Math</vt:lpstr>
      <vt:lpstr>Symbol</vt:lpstr>
      <vt:lpstr>Times New Roman</vt:lpstr>
      <vt:lpstr>Wingdings</vt:lpstr>
      <vt:lpstr>Office 主题​​</vt:lpstr>
      <vt:lpstr>剪辑</vt:lpstr>
      <vt:lpstr>Equation</vt:lpstr>
      <vt:lpstr>公式</vt:lpstr>
      <vt:lpstr>MathType 7.0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汝德 杨</dc:creator>
  <cp:lastModifiedBy>huihui</cp:lastModifiedBy>
  <cp:revision>126</cp:revision>
  <dcterms:created xsi:type="dcterms:W3CDTF">2022-11-22T06:29:53Z</dcterms:created>
  <dcterms:modified xsi:type="dcterms:W3CDTF">2024-11-07T15:58:55Z</dcterms:modified>
</cp:coreProperties>
</file>